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21386800" cy="30279975"/>
  <p:notesSz cx="6669088" cy="9928225"/>
  <p:defaultTextStyle>
    <a:defPPr>
      <a:defRPr lang="en-US"/>
    </a:defPPr>
    <a:lvl1pPr marL="0" algn="l" defTabSz="3158063" rtl="0" eaLnBrk="1" latinLnBrk="0" hangingPunct="1">
      <a:defRPr sz="6200" kern="1200">
        <a:solidFill>
          <a:schemeClr val="tx1"/>
        </a:solidFill>
        <a:latin typeface="+mn-lt"/>
        <a:ea typeface="+mn-ea"/>
        <a:cs typeface="+mn-cs"/>
      </a:defRPr>
    </a:lvl1pPr>
    <a:lvl2pPr marL="1579032" algn="l" defTabSz="3158063" rtl="0" eaLnBrk="1" latinLnBrk="0" hangingPunct="1">
      <a:defRPr sz="6200" kern="1200">
        <a:solidFill>
          <a:schemeClr val="tx1"/>
        </a:solidFill>
        <a:latin typeface="+mn-lt"/>
        <a:ea typeface="+mn-ea"/>
        <a:cs typeface="+mn-cs"/>
      </a:defRPr>
    </a:lvl2pPr>
    <a:lvl3pPr marL="3158063" algn="l" defTabSz="3158063" rtl="0" eaLnBrk="1" latinLnBrk="0" hangingPunct="1">
      <a:defRPr sz="6200" kern="1200">
        <a:solidFill>
          <a:schemeClr val="tx1"/>
        </a:solidFill>
        <a:latin typeface="+mn-lt"/>
        <a:ea typeface="+mn-ea"/>
        <a:cs typeface="+mn-cs"/>
      </a:defRPr>
    </a:lvl3pPr>
    <a:lvl4pPr marL="4737095" algn="l" defTabSz="3158063" rtl="0" eaLnBrk="1" latinLnBrk="0" hangingPunct="1">
      <a:defRPr sz="6200" kern="1200">
        <a:solidFill>
          <a:schemeClr val="tx1"/>
        </a:solidFill>
        <a:latin typeface="+mn-lt"/>
        <a:ea typeface="+mn-ea"/>
        <a:cs typeface="+mn-cs"/>
      </a:defRPr>
    </a:lvl4pPr>
    <a:lvl5pPr marL="6316127" algn="l" defTabSz="3158063" rtl="0" eaLnBrk="1" latinLnBrk="0" hangingPunct="1">
      <a:defRPr sz="6200" kern="1200">
        <a:solidFill>
          <a:schemeClr val="tx1"/>
        </a:solidFill>
        <a:latin typeface="+mn-lt"/>
        <a:ea typeface="+mn-ea"/>
        <a:cs typeface="+mn-cs"/>
      </a:defRPr>
    </a:lvl5pPr>
    <a:lvl6pPr marL="7895158" algn="l" defTabSz="3158063" rtl="0" eaLnBrk="1" latinLnBrk="0" hangingPunct="1">
      <a:defRPr sz="6200" kern="1200">
        <a:solidFill>
          <a:schemeClr val="tx1"/>
        </a:solidFill>
        <a:latin typeface="+mn-lt"/>
        <a:ea typeface="+mn-ea"/>
        <a:cs typeface="+mn-cs"/>
      </a:defRPr>
    </a:lvl6pPr>
    <a:lvl7pPr marL="9474190" algn="l" defTabSz="3158063" rtl="0" eaLnBrk="1" latinLnBrk="0" hangingPunct="1">
      <a:defRPr sz="6200" kern="1200">
        <a:solidFill>
          <a:schemeClr val="tx1"/>
        </a:solidFill>
        <a:latin typeface="+mn-lt"/>
        <a:ea typeface="+mn-ea"/>
        <a:cs typeface="+mn-cs"/>
      </a:defRPr>
    </a:lvl7pPr>
    <a:lvl8pPr marL="11053221" algn="l" defTabSz="3158063" rtl="0" eaLnBrk="1" latinLnBrk="0" hangingPunct="1">
      <a:defRPr sz="6200" kern="1200">
        <a:solidFill>
          <a:schemeClr val="tx1"/>
        </a:solidFill>
        <a:latin typeface="+mn-lt"/>
        <a:ea typeface="+mn-ea"/>
        <a:cs typeface="+mn-cs"/>
      </a:defRPr>
    </a:lvl8pPr>
    <a:lvl9pPr marL="12632253" algn="l" defTabSz="3158063"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696"/>
    <a:srgbClr val="FBDE75"/>
    <a:srgbClr val="FFD1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p:scale>
          <a:sx n="80" d="100"/>
          <a:sy n="80" d="100"/>
        </p:scale>
        <p:origin x="4530" y="4212"/>
      </p:cViewPr>
      <p:guideLst>
        <p:guide orient="horz" pos="9537"/>
        <p:guide pos="67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4010" y="9406421"/>
            <a:ext cx="18178780" cy="6490569"/>
          </a:xfrm>
        </p:spPr>
        <p:txBody>
          <a:bodyPr/>
          <a:lstStyle/>
          <a:p>
            <a:r>
              <a:rPr lang="en-US" smtClean="0"/>
              <a:t>Click to edit Master title style</a:t>
            </a:r>
            <a:endParaRPr lang="en-GB"/>
          </a:p>
        </p:txBody>
      </p:sp>
      <p:sp>
        <p:nvSpPr>
          <p:cNvPr id="3" name="Subtitle 2"/>
          <p:cNvSpPr>
            <a:spLocks noGrp="1"/>
          </p:cNvSpPr>
          <p:nvPr>
            <p:ph type="subTitle" idx="1"/>
          </p:nvPr>
        </p:nvSpPr>
        <p:spPr>
          <a:xfrm>
            <a:off x="3208020" y="17158652"/>
            <a:ext cx="14970760" cy="7738216"/>
          </a:xfrm>
        </p:spPr>
        <p:txBody>
          <a:bodyPr/>
          <a:lstStyle>
            <a:lvl1pPr marL="0" indent="0" algn="ctr">
              <a:buNone/>
              <a:defRPr>
                <a:solidFill>
                  <a:schemeClr val="tx1">
                    <a:tint val="75000"/>
                  </a:schemeClr>
                </a:solidFill>
              </a:defRPr>
            </a:lvl1pPr>
            <a:lvl2pPr marL="1579032" indent="0" algn="ctr">
              <a:buNone/>
              <a:defRPr>
                <a:solidFill>
                  <a:schemeClr val="tx1">
                    <a:tint val="75000"/>
                  </a:schemeClr>
                </a:solidFill>
              </a:defRPr>
            </a:lvl2pPr>
            <a:lvl3pPr marL="3158063" indent="0" algn="ctr">
              <a:buNone/>
              <a:defRPr>
                <a:solidFill>
                  <a:schemeClr val="tx1">
                    <a:tint val="75000"/>
                  </a:schemeClr>
                </a:solidFill>
              </a:defRPr>
            </a:lvl3pPr>
            <a:lvl4pPr marL="4737095" indent="0" algn="ctr">
              <a:buNone/>
              <a:defRPr>
                <a:solidFill>
                  <a:schemeClr val="tx1">
                    <a:tint val="75000"/>
                  </a:schemeClr>
                </a:solidFill>
              </a:defRPr>
            </a:lvl4pPr>
            <a:lvl5pPr marL="6316127" indent="0" algn="ctr">
              <a:buNone/>
              <a:defRPr>
                <a:solidFill>
                  <a:schemeClr val="tx1">
                    <a:tint val="75000"/>
                  </a:schemeClr>
                </a:solidFill>
              </a:defRPr>
            </a:lvl5pPr>
            <a:lvl6pPr marL="7895158" indent="0" algn="ctr">
              <a:buNone/>
              <a:defRPr>
                <a:solidFill>
                  <a:schemeClr val="tx1">
                    <a:tint val="75000"/>
                  </a:schemeClr>
                </a:solidFill>
              </a:defRPr>
            </a:lvl6pPr>
            <a:lvl7pPr marL="9474190" indent="0" algn="ctr">
              <a:buNone/>
              <a:defRPr>
                <a:solidFill>
                  <a:schemeClr val="tx1">
                    <a:tint val="75000"/>
                  </a:schemeClr>
                </a:solidFill>
              </a:defRPr>
            </a:lvl7pPr>
            <a:lvl8pPr marL="11053221" indent="0" algn="ctr">
              <a:buNone/>
              <a:defRPr>
                <a:solidFill>
                  <a:schemeClr val="tx1">
                    <a:tint val="75000"/>
                  </a:schemeClr>
                </a:solidFill>
              </a:defRPr>
            </a:lvl8pPr>
            <a:lvl9pPr marL="12632253"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2AE6B66-03FE-4668-98A1-EAFD85A5658D}" type="datetimeFigureOut">
              <a:rPr lang="en-GB" smtClean="0"/>
              <a:t>15/12/2017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56A304-A5AD-4B09-B9C5-32801DEF00B3}" type="slidenum">
              <a:rPr lang="en-GB" smtClean="0"/>
              <a:t>‹#›</a:t>
            </a:fld>
            <a:endParaRPr lang="en-GB"/>
          </a:p>
        </p:txBody>
      </p:sp>
    </p:spTree>
    <p:extLst>
      <p:ext uri="{BB962C8B-B14F-4D97-AF65-F5344CB8AC3E}">
        <p14:creationId xmlns:p14="http://schemas.microsoft.com/office/powerpoint/2010/main" val="2128344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2AE6B66-03FE-4668-98A1-EAFD85A5658D}" type="datetimeFigureOut">
              <a:rPr lang="en-GB" smtClean="0"/>
              <a:t>15/12/2017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56A304-A5AD-4B09-B9C5-32801DEF00B3}" type="slidenum">
              <a:rPr lang="en-GB" smtClean="0"/>
              <a:t>‹#›</a:t>
            </a:fld>
            <a:endParaRPr lang="en-GB"/>
          </a:p>
        </p:txBody>
      </p:sp>
    </p:spTree>
    <p:extLst>
      <p:ext uri="{BB962C8B-B14F-4D97-AF65-F5344CB8AC3E}">
        <p14:creationId xmlns:p14="http://schemas.microsoft.com/office/powerpoint/2010/main" val="3715639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264736" y="5992917"/>
            <a:ext cx="11254060" cy="127638506"/>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02553" y="5992917"/>
            <a:ext cx="33405737" cy="12763850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2AE6B66-03FE-4668-98A1-EAFD85A5658D}" type="datetimeFigureOut">
              <a:rPr lang="en-GB" smtClean="0"/>
              <a:t>15/12/2017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56A304-A5AD-4B09-B9C5-32801DEF00B3}" type="slidenum">
              <a:rPr lang="en-GB" smtClean="0"/>
              <a:t>‹#›</a:t>
            </a:fld>
            <a:endParaRPr lang="en-GB"/>
          </a:p>
        </p:txBody>
      </p:sp>
    </p:spTree>
    <p:extLst>
      <p:ext uri="{BB962C8B-B14F-4D97-AF65-F5344CB8AC3E}">
        <p14:creationId xmlns:p14="http://schemas.microsoft.com/office/powerpoint/2010/main" val="84147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2AE6B66-03FE-4668-98A1-EAFD85A5658D}" type="datetimeFigureOut">
              <a:rPr lang="en-GB" smtClean="0"/>
              <a:t>15/12/2017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56A304-A5AD-4B09-B9C5-32801DEF00B3}" type="slidenum">
              <a:rPr lang="en-GB" smtClean="0"/>
              <a:t>‹#›</a:t>
            </a:fld>
            <a:endParaRPr lang="en-GB"/>
          </a:p>
        </p:txBody>
      </p:sp>
    </p:spTree>
    <p:extLst>
      <p:ext uri="{BB962C8B-B14F-4D97-AF65-F5344CB8AC3E}">
        <p14:creationId xmlns:p14="http://schemas.microsoft.com/office/powerpoint/2010/main" val="1381114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410" y="19457690"/>
            <a:ext cx="18178780" cy="6013940"/>
          </a:xfrm>
        </p:spPr>
        <p:txBody>
          <a:bodyPr anchor="t"/>
          <a:lstStyle>
            <a:lvl1pPr algn="l">
              <a:defRPr sz="13800" b="1" cap="all"/>
            </a:lvl1pPr>
          </a:lstStyle>
          <a:p>
            <a:r>
              <a:rPr lang="en-US" smtClean="0"/>
              <a:t>Click to edit Master title style</a:t>
            </a:r>
            <a:endParaRPr lang="en-GB"/>
          </a:p>
        </p:txBody>
      </p:sp>
      <p:sp>
        <p:nvSpPr>
          <p:cNvPr id="3" name="Text Placeholder 2"/>
          <p:cNvSpPr>
            <a:spLocks noGrp="1"/>
          </p:cNvSpPr>
          <p:nvPr>
            <p:ph type="body" idx="1"/>
          </p:nvPr>
        </p:nvSpPr>
        <p:spPr>
          <a:xfrm>
            <a:off x="1689410" y="12833947"/>
            <a:ext cx="18178780" cy="6623742"/>
          </a:xfrm>
        </p:spPr>
        <p:txBody>
          <a:bodyPr anchor="b"/>
          <a:lstStyle>
            <a:lvl1pPr marL="0" indent="0">
              <a:buNone/>
              <a:defRPr sz="6900">
                <a:solidFill>
                  <a:schemeClr val="tx1">
                    <a:tint val="75000"/>
                  </a:schemeClr>
                </a:solidFill>
              </a:defRPr>
            </a:lvl1pPr>
            <a:lvl2pPr marL="1579032" indent="0">
              <a:buNone/>
              <a:defRPr sz="6200">
                <a:solidFill>
                  <a:schemeClr val="tx1">
                    <a:tint val="75000"/>
                  </a:schemeClr>
                </a:solidFill>
              </a:defRPr>
            </a:lvl2pPr>
            <a:lvl3pPr marL="3158063" indent="0">
              <a:buNone/>
              <a:defRPr sz="5500">
                <a:solidFill>
                  <a:schemeClr val="tx1">
                    <a:tint val="75000"/>
                  </a:schemeClr>
                </a:solidFill>
              </a:defRPr>
            </a:lvl3pPr>
            <a:lvl4pPr marL="4737095" indent="0">
              <a:buNone/>
              <a:defRPr sz="4800">
                <a:solidFill>
                  <a:schemeClr val="tx1">
                    <a:tint val="75000"/>
                  </a:schemeClr>
                </a:solidFill>
              </a:defRPr>
            </a:lvl4pPr>
            <a:lvl5pPr marL="6316127" indent="0">
              <a:buNone/>
              <a:defRPr sz="4800">
                <a:solidFill>
                  <a:schemeClr val="tx1">
                    <a:tint val="75000"/>
                  </a:schemeClr>
                </a:solidFill>
              </a:defRPr>
            </a:lvl5pPr>
            <a:lvl6pPr marL="7895158" indent="0">
              <a:buNone/>
              <a:defRPr sz="4800">
                <a:solidFill>
                  <a:schemeClr val="tx1">
                    <a:tint val="75000"/>
                  </a:schemeClr>
                </a:solidFill>
              </a:defRPr>
            </a:lvl6pPr>
            <a:lvl7pPr marL="9474190" indent="0">
              <a:buNone/>
              <a:defRPr sz="4800">
                <a:solidFill>
                  <a:schemeClr val="tx1">
                    <a:tint val="75000"/>
                  </a:schemeClr>
                </a:solidFill>
              </a:defRPr>
            </a:lvl7pPr>
            <a:lvl8pPr marL="11053221" indent="0">
              <a:buNone/>
              <a:defRPr sz="4800">
                <a:solidFill>
                  <a:schemeClr val="tx1">
                    <a:tint val="75000"/>
                  </a:schemeClr>
                </a:solidFill>
              </a:defRPr>
            </a:lvl8pPr>
            <a:lvl9pPr marL="12632253" indent="0">
              <a:buNone/>
              <a:defRPr sz="4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AE6B66-03FE-4668-98A1-EAFD85A5658D}" type="datetimeFigureOut">
              <a:rPr lang="en-GB" smtClean="0"/>
              <a:t>15/12/2017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56A304-A5AD-4B09-B9C5-32801DEF00B3}" type="slidenum">
              <a:rPr lang="en-GB" smtClean="0"/>
              <a:t>‹#›</a:t>
            </a:fld>
            <a:endParaRPr lang="en-GB"/>
          </a:p>
        </p:txBody>
      </p:sp>
    </p:spTree>
    <p:extLst>
      <p:ext uri="{BB962C8B-B14F-4D97-AF65-F5344CB8AC3E}">
        <p14:creationId xmlns:p14="http://schemas.microsoft.com/office/powerpoint/2010/main" val="2686117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02554" y="34906082"/>
            <a:ext cx="22329898" cy="98725338"/>
          </a:xfrm>
        </p:spPr>
        <p:txBody>
          <a:bodyPr/>
          <a:lstStyle>
            <a:lvl1pPr>
              <a:defRPr sz="9700"/>
            </a:lvl1pPr>
            <a:lvl2pPr>
              <a:defRPr sz="83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5188899" y="34906082"/>
            <a:ext cx="22329898" cy="98725338"/>
          </a:xfrm>
        </p:spPr>
        <p:txBody>
          <a:bodyPr/>
          <a:lstStyle>
            <a:lvl1pPr>
              <a:defRPr sz="9700"/>
            </a:lvl1pPr>
            <a:lvl2pPr>
              <a:defRPr sz="83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2AE6B66-03FE-4668-98A1-EAFD85A5658D}" type="datetimeFigureOut">
              <a:rPr lang="en-GB" smtClean="0"/>
              <a:t>15/12/2017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56A304-A5AD-4B09-B9C5-32801DEF00B3}" type="slidenum">
              <a:rPr lang="en-GB" smtClean="0"/>
              <a:t>‹#›</a:t>
            </a:fld>
            <a:endParaRPr lang="en-GB"/>
          </a:p>
        </p:txBody>
      </p:sp>
    </p:spTree>
    <p:extLst>
      <p:ext uri="{BB962C8B-B14F-4D97-AF65-F5344CB8AC3E}">
        <p14:creationId xmlns:p14="http://schemas.microsoft.com/office/powerpoint/2010/main" val="1908696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9340" y="1212603"/>
            <a:ext cx="19248120" cy="5046663"/>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069341" y="6777951"/>
            <a:ext cx="9449551" cy="2824727"/>
          </a:xfrm>
        </p:spPr>
        <p:txBody>
          <a:bodyPr anchor="b"/>
          <a:lstStyle>
            <a:lvl1pPr marL="0" indent="0">
              <a:buNone/>
              <a:defRPr sz="8300" b="1"/>
            </a:lvl1pPr>
            <a:lvl2pPr marL="1579032" indent="0">
              <a:buNone/>
              <a:defRPr sz="6900" b="1"/>
            </a:lvl2pPr>
            <a:lvl3pPr marL="3158063" indent="0">
              <a:buNone/>
              <a:defRPr sz="6200" b="1"/>
            </a:lvl3pPr>
            <a:lvl4pPr marL="4737095" indent="0">
              <a:buNone/>
              <a:defRPr sz="5500" b="1"/>
            </a:lvl4pPr>
            <a:lvl5pPr marL="6316127" indent="0">
              <a:buNone/>
              <a:defRPr sz="5500" b="1"/>
            </a:lvl5pPr>
            <a:lvl6pPr marL="7895158" indent="0">
              <a:buNone/>
              <a:defRPr sz="5500" b="1"/>
            </a:lvl6pPr>
            <a:lvl7pPr marL="9474190" indent="0">
              <a:buNone/>
              <a:defRPr sz="5500" b="1"/>
            </a:lvl7pPr>
            <a:lvl8pPr marL="11053221" indent="0">
              <a:buNone/>
              <a:defRPr sz="5500" b="1"/>
            </a:lvl8pPr>
            <a:lvl9pPr marL="12632253" indent="0">
              <a:buNone/>
              <a:defRPr sz="5500" b="1"/>
            </a:lvl9pPr>
          </a:lstStyle>
          <a:p>
            <a:pPr lvl="0"/>
            <a:r>
              <a:rPr lang="en-US" smtClean="0"/>
              <a:t>Click to edit Master text styles</a:t>
            </a:r>
          </a:p>
        </p:txBody>
      </p:sp>
      <p:sp>
        <p:nvSpPr>
          <p:cNvPr id="4" name="Content Placeholder 3"/>
          <p:cNvSpPr>
            <a:spLocks noGrp="1"/>
          </p:cNvSpPr>
          <p:nvPr>
            <p:ph sz="half" idx="2"/>
          </p:nvPr>
        </p:nvSpPr>
        <p:spPr>
          <a:xfrm>
            <a:off x="1069341" y="9602678"/>
            <a:ext cx="9449551" cy="17446034"/>
          </a:xfrm>
        </p:spPr>
        <p:txBody>
          <a:bodyPr/>
          <a:lstStyle>
            <a:lvl1pPr>
              <a:defRPr sz="83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0864199" y="6777951"/>
            <a:ext cx="9453263" cy="2824727"/>
          </a:xfrm>
        </p:spPr>
        <p:txBody>
          <a:bodyPr anchor="b"/>
          <a:lstStyle>
            <a:lvl1pPr marL="0" indent="0">
              <a:buNone/>
              <a:defRPr sz="8300" b="1"/>
            </a:lvl1pPr>
            <a:lvl2pPr marL="1579032" indent="0">
              <a:buNone/>
              <a:defRPr sz="6900" b="1"/>
            </a:lvl2pPr>
            <a:lvl3pPr marL="3158063" indent="0">
              <a:buNone/>
              <a:defRPr sz="6200" b="1"/>
            </a:lvl3pPr>
            <a:lvl4pPr marL="4737095" indent="0">
              <a:buNone/>
              <a:defRPr sz="5500" b="1"/>
            </a:lvl4pPr>
            <a:lvl5pPr marL="6316127" indent="0">
              <a:buNone/>
              <a:defRPr sz="5500" b="1"/>
            </a:lvl5pPr>
            <a:lvl6pPr marL="7895158" indent="0">
              <a:buNone/>
              <a:defRPr sz="5500" b="1"/>
            </a:lvl6pPr>
            <a:lvl7pPr marL="9474190" indent="0">
              <a:buNone/>
              <a:defRPr sz="5500" b="1"/>
            </a:lvl7pPr>
            <a:lvl8pPr marL="11053221" indent="0">
              <a:buNone/>
              <a:defRPr sz="5500" b="1"/>
            </a:lvl8pPr>
            <a:lvl9pPr marL="12632253" indent="0">
              <a:buNone/>
              <a:defRPr sz="5500" b="1"/>
            </a:lvl9pPr>
          </a:lstStyle>
          <a:p>
            <a:pPr lvl="0"/>
            <a:r>
              <a:rPr lang="en-US" smtClean="0"/>
              <a:t>Click to edit Master text styles</a:t>
            </a:r>
          </a:p>
        </p:txBody>
      </p:sp>
      <p:sp>
        <p:nvSpPr>
          <p:cNvPr id="6" name="Content Placeholder 5"/>
          <p:cNvSpPr>
            <a:spLocks noGrp="1"/>
          </p:cNvSpPr>
          <p:nvPr>
            <p:ph sz="quarter" idx="4"/>
          </p:nvPr>
        </p:nvSpPr>
        <p:spPr>
          <a:xfrm>
            <a:off x="10864199" y="9602678"/>
            <a:ext cx="9453263" cy="17446034"/>
          </a:xfrm>
        </p:spPr>
        <p:txBody>
          <a:bodyPr/>
          <a:lstStyle>
            <a:lvl1pPr>
              <a:defRPr sz="83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2AE6B66-03FE-4668-98A1-EAFD85A5658D}" type="datetimeFigureOut">
              <a:rPr lang="en-GB" smtClean="0"/>
              <a:t>15/12/2017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C56A304-A5AD-4B09-B9C5-32801DEF00B3}" type="slidenum">
              <a:rPr lang="en-GB" smtClean="0"/>
              <a:t>‹#›</a:t>
            </a:fld>
            <a:endParaRPr lang="en-GB"/>
          </a:p>
        </p:txBody>
      </p:sp>
    </p:spTree>
    <p:extLst>
      <p:ext uri="{BB962C8B-B14F-4D97-AF65-F5344CB8AC3E}">
        <p14:creationId xmlns:p14="http://schemas.microsoft.com/office/powerpoint/2010/main" val="1290214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2AE6B66-03FE-4668-98A1-EAFD85A5658D}" type="datetimeFigureOut">
              <a:rPr lang="en-GB" smtClean="0"/>
              <a:t>15/12/2017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C56A304-A5AD-4B09-B9C5-32801DEF00B3}" type="slidenum">
              <a:rPr lang="en-GB" smtClean="0"/>
              <a:t>‹#›</a:t>
            </a:fld>
            <a:endParaRPr lang="en-GB"/>
          </a:p>
        </p:txBody>
      </p:sp>
    </p:spTree>
    <p:extLst>
      <p:ext uri="{BB962C8B-B14F-4D97-AF65-F5344CB8AC3E}">
        <p14:creationId xmlns:p14="http://schemas.microsoft.com/office/powerpoint/2010/main" val="3535179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AE6B66-03FE-4668-98A1-EAFD85A5658D}" type="datetimeFigureOut">
              <a:rPr lang="en-GB" smtClean="0"/>
              <a:t>15/12/2017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C56A304-A5AD-4B09-B9C5-32801DEF00B3}" type="slidenum">
              <a:rPr lang="en-GB" smtClean="0"/>
              <a:t>‹#›</a:t>
            </a:fld>
            <a:endParaRPr lang="en-GB"/>
          </a:p>
        </p:txBody>
      </p:sp>
    </p:spTree>
    <p:extLst>
      <p:ext uri="{BB962C8B-B14F-4D97-AF65-F5344CB8AC3E}">
        <p14:creationId xmlns:p14="http://schemas.microsoft.com/office/powerpoint/2010/main" val="3423817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341" y="1205592"/>
            <a:ext cx="7036110" cy="5130774"/>
          </a:xfrm>
        </p:spPr>
        <p:txBody>
          <a:bodyPr anchor="b"/>
          <a:lstStyle>
            <a:lvl1pPr algn="l">
              <a:defRPr sz="6900" b="1"/>
            </a:lvl1pPr>
          </a:lstStyle>
          <a:p>
            <a:r>
              <a:rPr lang="en-US" smtClean="0"/>
              <a:t>Click to edit Master title style</a:t>
            </a:r>
            <a:endParaRPr lang="en-GB"/>
          </a:p>
        </p:txBody>
      </p:sp>
      <p:sp>
        <p:nvSpPr>
          <p:cNvPr id="3" name="Content Placeholder 2"/>
          <p:cNvSpPr>
            <a:spLocks noGrp="1"/>
          </p:cNvSpPr>
          <p:nvPr>
            <p:ph idx="1"/>
          </p:nvPr>
        </p:nvSpPr>
        <p:spPr>
          <a:xfrm>
            <a:off x="8361646" y="1205593"/>
            <a:ext cx="11955815" cy="25843120"/>
          </a:xfrm>
        </p:spPr>
        <p:txBody>
          <a:bodyPr/>
          <a:lstStyle>
            <a:lvl1pPr>
              <a:defRPr sz="11100"/>
            </a:lvl1pPr>
            <a:lvl2pPr>
              <a:defRPr sz="9700"/>
            </a:lvl2pPr>
            <a:lvl3pPr>
              <a:defRPr sz="8300"/>
            </a:lvl3pPr>
            <a:lvl4pPr>
              <a:defRPr sz="6900"/>
            </a:lvl4pPr>
            <a:lvl5pPr>
              <a:defRPr sz="6900"/>
            </a:lvl5pPr>
            <a:lvl6pPr>
              <a:defRPr sz="6900"/>
            </a:lvl6pPr>
            <a:lvl7pPr>
              <a:defRPr sz="6900"/>
            </a:lvl7pPr>
            <a:lvl8pPr>
              <a:defRPr sz="6900"/>
            </a:lvl8pPr>
            <a:lvl9pPr>
              <a:defRPr sz="6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069341" y="6336367"/>
            <a:ext cx="7036110" cy="20712346"/>
          </a:xfrm>
        </p:spPr>
        <p:txBody>
          <a:bodyPr/>
          <a:lstStyle>
            <a:lvl1pPr marL="0" indent="0">
              <a:buNone/>
              <a:defRPr sz="4800"/>
            </a:lvl1pPr>
            <a:lvl2pPr marL="1579032" indent="0">
              <a:buNone/>
              <a:defRPr sz="4100"/>
            </a:lvl2pPr>
            <a:lvl3pPr marL="3158063" indent="0">
              <a:buNone/>
              <a:defRPr sz="3500"/>
            </a:lvl3pPr>
            <a:lvl4pPr marL="4737095" indent="0">
              <a:buNone/>
              <a:defRPr sz="3100"/>
            </a:lvl4pPr>
            <a:lvl5pPr marL="6316127" indent="0">
              <a:buNone/>
              <a:defRPr sz="3100"/>
            </a:lvl5pPr>
            <a:lvl6pPr marL="7895158" indent="0">
              <a:buNone/>
              <a:defRPr sz="3100"/>
            </a:lvl6pPr>
            <a:lvl7pPr marL="9474190" indent="0">
              <a:buNone/>
              <a:defRPr sz="3100"/>
            </a:lvl7pPr>
            <a:lvl8pPr marL="11053221" indent="0">
              <a:buNone/>
              <a:defRPr sz="3100"/>
            </a:lvl8pPr>
            <a:lvl9pPr marL="12632253" indent="0">
              <a:buNone/>
              <a:defRPr sz="3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AE6B66-03FE-4668-98A1-EAFD85A5658D}" type="datetimeFigureOut">
              <a:rPr lang="en-GB" smtClean="0"/>
              <a:t>15/12/2017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56A304-A5AD-4B09-B9C5-32801DEF00B3}" type="slidenum">
              <a:rPr lang="en-GB" smtClean="0"/>
              <a:t>‹#›</a:t>
            </a:fld>
            <a:endParaRPr lang="en-GB"/>
          </a:p>
        </p:txBody>
      </p:sp>
    </p:spTree>
    <p:extLst>
      <p:ext uri="{BB962C8B-B14F-4D97-AF65-F5344CB8AC3E}">
        <p14:creationId xmlns:p14="http://schemas.microsoft.com/office/powerpoint/2010/main" val="728554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962" y="21195983"/>
            <a:ext cx="12832080" cy="2502306"/>
          </a:xfrm>
        </p:spPr>
        <p:txBody>
          <a:bodyPr anchor="b"/>
          <a:lstStyle>
            <a:lvl1pPr algn="l">
              <a:defRPr sz="6900" b="1"/>
            </a:lvl1pPr>
          </a:lstStyle>
          <a:p>
            <a:r>
              <a:rPr lang="en-US" smtClean="0"/>
              <a:t>Click to edit Master title style</a:t>
            </a:r>
            <a:endParaRPr lang="en-GB"/>
          </a:p>
        </p:txBody>
      </p:sp>
      <p:sp>
        <p:nvSpPr>
          <p:cNvPr id="3" name="Picture Placeholder 2"/>
          <p:cNvSpPr>
            <a:spLocks noGrp="1"/>
          </p:cNvSpPr>
          <p:nvPr>
            <p:ph type="pic" idx="1"/>
          </p:nvPr>
        </p:nvSpPr>
        <p:spPr>
          <a:xfrm>
            <a:off x="4191962" y="2705573"/>
            <a:ext cx="12832080" cy="18167985"/>
          </a:xfrm>
        </p:spPr>
        <p:txBody>
          <a:bodyPr/>
          <a:lstStyle>
            <a:lvl1pPr marL="0" indent="0">
              <a:buNone/>
              <a:defRPr sz="11100"/>
            </a:lvl1pPr>
            <a:lvl2pPr marL="1579032" indent="0">
              <a:buNone/>
              <a:defRPr sz="9700"/>
            </a:lvl2pPr>
            <a:lvl3pPr marL="3158063" indent="0">
              <a:buNone/>
              <a:defRPr sz="8300"/>
            </a:lvl3pPr>
            <a:lvl4pPr marL="4737095" indent="0">
              <a:buNone/>
              <a:defRPr sz="6900"/>
            </a:lvl4pPr>
            <a:lvl5pPr marL="6316127" indent="0">
              <a:buNone/>
              <a:defRPr sz="6900"/>
            </a:lvl5pPr>
            <a:lvl6pPr marL="7895158" indent="0">
              <a:buNone/>
              <a:defRPr sz="6900"/>
            </a:lvl6pPr>
            <a:lvl7pPr marL="9474190" indent="0">
              <a:buNone/>
              <a:defRPr sz="6900"/>
            </a:lvl7pPr>
            <a:lvl8pPr marL="11053221" indent="0">
              <a:buNone/>
              <a:defRPr sz="6900"/>
            </a:lvl8pPr>
            <a:lvl9pPr marL="12632253" indent="0">
              <a:buNone/>
              <a:defRPr sz="6900"/>
            </a:lvl9pPr>
          </a:lstStyle>
          <a:p>
            <a:endParaRPr lang="en-GB"/>
          </a:p>
        </p:txBody>
      </p:sp>
      <p:sp>
        <p:nvSpPr>
          <p:cNvPr id="4" name="Text Placeholder 3"/>
          <p:cNvSpPr>
            <a:spLocks noGrp="1"/>
          </p:cNvSpPr>
          <p:nvPr>
            <p:ph type="body" sz="half" idx="2"/>
          </p:nvPr>
        </p:nvSpPr>
        <p:spPr>
          <a:xfrm>
            <a:off x="4191962" y="23698289"/>
            <a:ext cx="12832080" cy="3553689"/>
          </a:xfrm>
        </p:spPr>
        <p:txBody>
          <a:bodyPr/>
          <a:lstStyle>
            <a:lvl1pPr marL="0" indent="0">
              <a:buNone/>
              <a:defRPr sz="4800"/>
            </a:lvl1pPr>
            <a:lvl2pPr marL="1579032" indent="0">
              <a:buNone/>
              <a:defRPr sz="4100"/>
            </a:lvl2pPr>
            <a:lvl3pPr marL="3158063" indent="0">
              <a:buNone/>
              <a:defRPr sz="3500"/>
            </a:lvl3pPr>
            <a:lvl4pPr marL="4737095" indent="0">
              <a:buNone/>
              <a:defRPr sz="3100"/>
            </a:lvl4pPr>
            <a:lvl5pPr marL="6316127" indent="0">
              <a:buNone/>
              <a:defRPr sz="3100"/>
            </a:lvl5pPr>
            <a:lvl6pPr marL="7895158" indent="0">
              <a:buNone/>
              <a:defRPr sz="3100"/>
            </a:lvl6pPr>
            <a:lvl7pPr marL="9474190" indent="0">
              <a:buNone/>
              <a:defRPr sz="3100"/>
            </a:lvl7pPr>
            <a:lvl8pPr marL="11053221" indent="0">
              <a:buNone/>
              <a:defRPr sz="3100"/>
            </a:lvl8pPr>
            <a:lvl9pPr marL="12632253" indent="0">
              <a:buNone/>
              <a:defRPr sz="3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AE6B66-03FE-4668-98A1-EAFD85A5658D}" type="datetimeFigureOut">
              <a:rPr lang="en-GB" smtClean="0"/>
              <a:t>15/12/2017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56A304-A5AD-4B09-B9C5-32801DEF00B3}" type="slidenum">
              <a:rPr lang="en-GB" smtClean="0"/>
              <a:t>‹#›</a:t>
            </a:fld>
            <a:endParaRPr lang="en-GB"/>
          </a:p>
        </p:txBody>
      </p:sp>
    </p:spTree>
    <p:extLst>
      <p:ext uri="{BB962C8B-B14F-4D97-AF65-F5344CB8AC3E}">
        <p14:creationId xmlns:p14="http://schemas.microsoft.com/office/powerpoint/2010/main" val="1667002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340" y="1212603"/>
            <a:ext cx="19248120" cy="5046663"/>
          </a:xfrm>
          <a:prstGeom prst="rect">
            <a:avLst/>
          </a:prstGeom>
        </p:spPr>
        <p:txBody>
          <a:bodyPr vert="horz" lIns="315806" tIns="157903" rIns="315806" bIns="157903"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1069340" y="7065330"/>
            <a:ext cx="19248120" cy="19983383"/>
          </a:xfrm>
          <a:prstGeom prst="rect">
            <a:avLst/>
          </a:prstGeom>
        </p:spPr>
        <p:txBody>
          <a:bodyPr vert="horz" lIns="315806" tIns="157903" rIns="315806" bIns="15790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1069341" y="28065054"/>
            <a:ext cx="4990253" cy="1612128"/>
          </a:xfrm>
          <a:prstGeom prst="rect">
            <a:avLst/>
          </a:prstGeom>
        </p:spPr>
        <p:txBody>
          <a:bodyPr vert="horz" lIns="315806" tIns="157903" rIns="315806" bIns="157903" rtlCol="0" anchor="ctr"/>
          <a:lstStyle>
            <a:lvl1pPr algn="l">
              <a:defRPr sz="4100">
                <a:solidFill>
                  <a:schemeClr val="tx1">
                    <a:tint val="75000"/>
                  </a:schemeClr>
                </a:solidFill>
              </a:defRPr>
            </a:lvl1pPr>
          </a:lstStyle>
          <a:p>
            <a:fld id="{A2AE6B66-03FE-4668-98A1-EAFD85A5658D}" type="datetimeFigureOut">
              <a:rPr lang="en-GB" smtClean="0"/>
              <a:t>15/12/2017</a:t>
            </a:fld>
            <a:endParaRPr lang="en-GB"/>
          </a:p>
        </p:txBody>
      </p:sp>
      <p:sp>
        <p:nvSpPr>
          <p:cNvPr id="5" name="Footer Placeholder 4"/>
          <p:cNvSpPr>
            <a:spLocks noGrp="1"/>
          </p:cNvSpPr>
          <p:nvPr>
            <p:ph type="ftr" sz="quarter" idx="3"/>
          </p:nvPr>
        </p:nvSpPr>
        <p:spPr>
          <a:xfrm>
            <a:off x="7307157" y="28065054"/>
            <a:ext cx="6772487" cy="1612128"/>
          </a:xfrm>
          <a:prstGeom prst="rect">
            <a:avLst/>
          </a:prstGeom>
        </p:spPr>
        <p:txBody>
          <a:bodyPr vert="horz" lIns="315806" tIns="157903" rIns="315806" bIns="157903" rtlCol="0" anchor="ctr"/>
          <a:lstStyle>
            <a:lvl1pPr algn="ctr">
              <a:defRPr sz="41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327208" y="28065054"/>
            <a:ext cx="4990253" cy="1612128"/>
          </a:xfrm>
          <a:prstGeom prst="rect">
            <a:avLst/>
          </a:prstGeom>
        </p:spPr>
        <p:txBody>
          <a:bodyPr vert="horz" lIns="315806" tIns="157903" rIns="315806" bIns="157903" rtlCol="0" anchor="ctr"/>
          <a:lstStyle>
            <a:lvl1pPr algn="r">
              <a:defRPr sz="4100">
                <a:solidFill>
                  <a:schemeClr val="tx1">
                    <a:tint val="75000"/>
                  </a:schemeClr>
                </a:solidFill>
              </a:defRPr>
            </a:lvl1pPr>
          </a:lstStyle>
          <a:p>
            <a:fld id="{FC56A304-A5AD-4B09-B9C5-32801DEF00B3}" type="slidenum">
              <a:rPr lang="en-GB" smtClean="0"/>
              <a:t>‹#›</a:t>
            </a:fld>
            <a:endParaRPr lang="en-GB"/>
          </a:p>
        </p:txBody>
      </p:sp>
    </p:spTree>
    <p:extLst>
      <p:ext uri="{BB962C8B-B14F-4D97-AF65-F5344CB8AC3E}">
        <p14:creationId xmlns:p14="http://schemas.microsoft.com/office/powerpoint/2010/main" val="2325813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58063" rtl="0" eaLnBrk="1" latinLnBrk="0" hangingPunct="1">
        <a:spcBef>
          <a:spcPct val="0"/>
        </a:spcBef>
        <a:buNone/>
        <a:defRPr sz="15200" kern="1200">
          <a:solidFill>
            <a:schemeClr val="tx1"/>
          </a:solidFill>
          <a:latin typeface="+mj-lt"/>
          <a:ea typeface="+mj-ea"/>
          <a:cs typeface="+mj-cs"/>
        </a:defRPr>
      </a:lvl1pPr>
    </p:titleStyle>
    <p:bodyStyle>
      <a:lvl1pPr marL="1184274" indent="-1184274" algn="l" defTabSz="3158063" rtl="0" eaLnBrk="1" latinLnBrk="0" hangingPunct="1">
        <a:spcBef>
          <a:spcPct val="20000"/>
        </a:spcBef>
        <a:buFont typeface="Arial" pitchFamily="34" charset="0"/>
        <a:buChar char="•"/>
        <a:defRPr sz="11100" kern="1200">
          <a:solidFill>
            <a:schemeClr val="tx1"/>
          </a:solidFill>
          <a:latin typeface="+mn-lt"/>
          <a:ea typeface="+mn-ea"/>
          <a:cs typeface="+mn-cs"/>
        </a:defRPr>
      </a:lvl1pPr>
      <a:lvl2pPr marL="2565926" indent="-986895" algn="l" defTabSz="3158063" rtl="0" eaLnBrk="1" latinLnBrk="0" hangingPunct="1">
        <a:spcBef>
          <a:spcPct val="20000"/>
        </a:spcBef>
        <a:buFont typeface="Arial" pitchFamily="34" charset="0"/>
        <a:buChar char="–"/>
        <a:defRPr sz="9700" kern="1200">
          <a:solidFill>
            <a:schemeClr val="tx1"/>
          </a:solidFill>
          <a:latin typeface="+mn-lt"/>
          <a:ea typeface="+mn-ea"/>
          <a:cs typeface="+mn-cs"/>
        </a:defRPr>
      </a:lvl2pPr>
      <a:lvl3pPr marL="3947579" indent="-789516" algn="l" defTabSz="3158063" rtl="0" eaLnBrk="1" latinLnBrk="0" hangingPunct="1">
        <a:spcBef>
          <a:spcPct val="20000"/>
        </a:spcBef>
        <a:buFont typeface="Arial" pitchFamily="34" charset="0"/>
        <a:buChar char="•"/>
        <a:defRPr sz="8300" kern="1200">
          <a:solidFill>
            <a:schemeClr val="tx1"/>
          </a:solidFill>
          <a:latin typeface="+mn-lt"/>
          <a:ea typeface="+mn-ea"/>
          <a:cs typeface="+mn-cs"/>
        </a:defRPr>
      </a:lvl3pPr>
      <a:lvl4pPr marL="5526611" indent="-789516" algn="l" defTabSz="3158063" rtl="0" eaLnBrk="1" latinLnBrk="0" hangingPunct="1">
        <a:spcBef>
          <a:spcPct val="20000"/>
        </a:spcBef>
        <a:buFont typeface="Arial" pitchFamily="34" charset="0"/>
        <a:buChar char="–"/>
        <a:defRPr sz="6900" kern="1200">
          <a:solidFill>
            <a:schemeClr val="tx1"/>
          </a:solidFill>
          <a:latin typeface="+mn-lt"/>
          <a:ea typeface="+mn-ea"/>
          <a:cs typeface="+mn-cs"/>
        </a:defRPr>
      </a:lvl4pPr>
      <a:lvl5pPr marL="7105642" indent="-789516" algn="l" defTabSz="3158063" rtl="0" eaLnBrk="1" latinLnBrk="0" hangingPunct="1">
        <a:spcBef>
          <a:spcPct val="20000"/>
        </a:spcBef>
        <a:buFont typeface="Arial" pitchFamily="34" charset="0"/>
        <a:buChar char="»"/>
        <a:defRPr sz="6900" kern="1200">
          <a:solidFill>
            <a:schemeClr val="tx1"/>
          </a:solidFill>
          <a:latin typeface="+mn-lt"/>
          <a:ea typeface="+mn-ea"/>
          <a:cs typeface="+mn-cs"/>
        </a:defRPr>
      </a:lvl5pPr>
      <a:lvl6pPr marL="8684674" indent="-789516" algn="l" defTabSz="3158063" rtl="0" eaLnBrk="1" latinLnBrk="0" hangingPunct="1">
        <a:spcBef>
          <a:spcPct val="20000"/>
        </a:spcBef>
        <a:buFont typeface="Arial" pitchFamily="34" charset="0"/>
        <a:buChar char="•"/>
        <a:defRPr sz="6900" kern="1200">
          <a:solidFill>
            <a:schemeClr val="tx1"/>
          </a:solidFill>
          <a:latin typeface="+mn-lt"/>
          <a:ea typeface="+mn-ea"/>
          <a:cs typeface="+mn-cs"/>
        </a:defRPr>
      </a:lvl6pPr>
      <a:lvl7pPr marL="10263706" indent="-789516" algn="l" defTabSz="3158063" rtl="0" eaLnBrk="1" latinLnBrk="0" hangingPunct="1">
        <a:spcBef>
          <a:spcPct val="20000"/>
        </a:spcBef>
        <a:buFont typeface="Arial" pitchFamily="34" charset="0"/>
        <a:buChar char="•"/>
        <a:defRPr sz="6900" kern="1200">
          <a:solidFill>
            <a:schemeClr val="tx1"/>
          </a:solidFill>
          <a:latin typeface="+mn-lt"/>
          <a:ea typeface="+mn-ea"/>
          <a:cs typeface="+mn-cs"/>
        </a:defRPr>
      </a:lvl7pPr>
      <a:lvl8pPr marL="11842737" indent="-789516" algn="l" defTabSz="3158063" rtl="0" eaLnBrk="1" latinLnBrk="0" hangingPunct="1">
        <a:spcBef>
          <a:spcPct val="20000"/>
        </a:spcBef>
        <a:buFont typeface="Arial" pitchFamily="34" charset="0"/>
        <a:buChar char="•"/>
        <a:defRPr sz="6900" kern="1200">
          <a:solidFill>
            <a:schemeClr val="tx1"/>
          </a:solidFill>
          <a:latin typeface="+mn-lt"/>
          <a:ea typeface="+mn-ea"/>
          <a:cs typeface="+mn-cs"/>
        </a:defRPr>
      </a:lvl8pPr>
      <a:lvl9pPr marL="13421769" indent="-789516" algn="l" defTabSz="3158063" rtl="0" eaLnBrk="1" latinLnBrk="0" hangingPunct="1">
        <a:spcBef>
          <a:spcPct val="20000"/>
        </a:spcBef>
        <a:buFont typeface="Arial" pitchFamily="34" charset="0"/>
        <a:buChar char="•"/>
        <a:defRPr sz="6900" kern="1200">
          <a:solidFill>
            <a:schemeClr val="tx1"/>
          </a:solidFill>
          <a:latin typeface="+mn-lt"/>
          <a:ea typeface="+mn-ea"/>
          <a:cs typeface="+mn-cs"/>
        </a:defRPr>
      </a:lvl9pPr>
    </p:bodyStyle>
    <p:otherStyle>
      <a:defPPr>
        <a:defRPr lang="en-US"/>
      </a:defPPr>
      <a:lvl1pPr marL="0" algn="l" defTabSz="3158063" rtl="0" eaLnBrk="1" latinLnBrk="0" hangingPunct="1">
        <a:defRPr sz="6200" kern="1200">
          <a:solidFill>
            <a:schemeClr val="tx1"/>
          </a:solidFill>
          <a:latin typeface="+mn-lt"/>
          <a:ea typeface="+mn-ea"/>
          <a:cs typeface="+mn-cs"/>
        </a:defRPr>
      </a:lvl1pPr>
      <a:lvl2pPr marL="1579032" algn="l" defTabSz="3158063" rtl="0" eaLnBrk="1" latinLnBrk="0" hangingPunct="1">
        <a:defRPr sz="6200" kern="1200">
          <a:solidFill>
            <a:schemeClr val="tx1"/>
          </a:solidFill>
          <a:latin typeface="+mn-lt"/>
          <a:ea typeface="+mn-ea"/>
          <a:cs typeface="+mn-cs"/>
        </a:defRPr>
      </a:lvl2pPr>
      <a:lvl3pPr marL="3158063" algn="l" defTabSz="3158063" rtl="0" eaLnBrk="1" latinLnBrk="0" hangingPunct="1">
        <a:defRPr sz="6200" kern="1200">
          <a:solidFill>
            <a:schemeClr val="tx1"/>
          </a:solidFill>
          <a:latin typeface="+mn-lt"/>
          <a:ea typeface="+mn-ea"/>
          <a:cs typeface="+mn-cs"/>
        </a:defRPr>
      </a:lvl3pPr>
      <a:lvl4pPr marL="4737095" algn="l" defTabSz="3158063" rtl="0" eaLnBrk="1" latinLnBrk="0" hangingPunct="1">
        <a:defRPr sz="6200" kern="1200">
          <a:solidFill>
            <a:schemeClr val="tx1"/>
          </a:solidFill>
          <a:latin typeface="+mn-lt"/>
          <a:ea typeface="+mn-ea"/>
          <a:cs typeface="+mn-cs"/>
        </a:defRPr>
      </a:lvl4pPr>
      <a:lvl5pPr marL="6316127" algn="l" defTabSz="3158063" rtl="0" eaLnBrk="1" latinLnBrk="0" hangingPunct="1">
        <a:defRPr sz="6200" kern="1200">
          <a:solidFill>
            <a:schemeClr val="tx1"/>
          </a:solidFill>
          <a:latin typeface="+mn-lt"/>
          <a:ea typeface="+mn-ea"/>
          <a:cs typeface="+mn-cs"/>
        </a:defRPr>
      </a:lvl5pPr>
      <a:lvl6pPr marL="7895158" algn="l" defTabSz="3158063" rtl="0" eaLnBrk="1" latinLnBrk="0" hangingPunct="1">
        <a:defRPr sz="6200" kern="1200">
          <a:solidFill>
            <a:schemeClr val="tx1"/>
          </a:solidFill>
          <a:latin typeface="+mn-lt"/>
          <a:ea typeface="+mn-ea"/>
          <a:cs typeface="+mn-cs"/>
        </a:defRPr>
      </a:lvl6pPr>
      <a:lvl7pPr marL="9474190" algn="l" defTabSz="3158063" rtl="0" eaLnBrk="1" latinLnBrk="0" hangingPunct="1">
        <a:defRPr sz="6200" kern="1200">
          <a:solidFill>
            <a:schemeClr val="tx1"/>
          </a:solidFill>
          <a:latin typeface="+mn-lt"/>
          <a:ea typeface="+mn-ea"/>
          <a:cs typeface="+mn-cs"/>
        </a:defRPr>
      </a:lvl7pPr>
      <a:lvl8pPr marL="11053221" algn="l" defTabSz="3158063" rtl="0" eaLnBrk="1" latinLnBrk="0" hangingPunct="1">
        <a:defRPr sz="6200" kern="1200">
          <a:solidFill>
            <a:schemeClr val="tx1"/>
          </a:solidFill>
          <a:latin typeface="+mn-lt"/>
          <a:ea typeface="+mn-ea"/>
          <a:cs typeface="+mn-cs"/>
        </a:defRPr>
      </a:lvl8pPr>
      <a:lvl9pPr marL="12632253" algn="l" defTabSz="3158063"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image" Target="../media/image12.emf"/><Relationship Id="rId18" Type="http://schemas.openxmlformats.org/officeDocument/2006/relationships/image" Target="../media/image17.emf"/><Relationship Id="rId26" Type="http://schemas.openxmlformats.org/officeDocument/2006/relationships/image" Target="../media/image25.emf"/><Relationship Id="rId3" Type="http://schemas.openxmlformats.org/officeDocument/2006/relationships/image" Target="../media/image2.jpg"/><Relationship Id="rId21" Type="http://schemas.openxmlformats.org/officeDocument/2006/relationships/image" Target="../media/image20.emf"/><Relationship Id="rId7" Type="http://schemas.openxmlformats.org/officeDocument/2006/relationships/image" Target="../media/image6.emf"/><Relationship Id="rId12" Type="http://schemas.openxmlformats.org/officeDocument/2006/relationships/image" Target="../media/image11.emf"/><Relationship Id="rId17" Type="http://schemas.openxmlformats.org/officeDocument/2006/relationships/image" Target="../media/image16.emf"/><Relationship Id="rId25" Type="http://schemas.openxmlformats.org/officeDocument/2006/relationships/image" Target="../media/image24.emf"/><Relationship Id="rId2" Type="http://schemas.openxmlformats.org/officeDocument/2006/relationships/image" Target="../media/image1.jpg"/><Relationship Id="rId16" Type="http://schemas.openxmlformats.org/officeDocument/2006/relationships/image" Target="../media/image15.emf"/><Relationship Id="rId20" Type="http://schemas.openxmlformats.org/officeDocument/2006/relationships/image" Target="../media/image19.emf"/><Relationship Id="rId29" Type="http://schemas.openxmlformats.org/officeDocument/2006/relationships/image" Target="../media/image28.emf"/><Relationship Id="rId1" Type="http://schemas.openxmlformats.org/officeDocument/2006/relationships/slideLayout" Target="../slideLayouts/slideLayout2.xml"/><Relationship Id="rId6" Type="http://schemas.openxmlformats.org/officeDocument/2006/relationships/image" Target="../media/image5.emf"/><Relationship Id="rId11" Type="http://schemas.openxmlformats.org/officeDocument/2006/relationships/image" Target="../media/image10.emf"/><Relationship Id="rId24" Type="http://schemas.openxmlformats.org/officeDocument/2006/relationships/image" Target="../media/image23.emf"/><Relationship Id="rId32" Type="http://schemas.openxmlformats.org/officeDocument/2006/relationships/image" Target="../media/image31.emf"/><Relationship Id="rId5" Type="http://schemas.openxmlformats.org/officeDocument/2006/relationships/image" Target="../media/image4.emf"/><Relationship Id="rId15" Type="http://schemas.openxmlformats.org/officeDocument/2006/relationships/image" Target="../media/image14.emf"/><Relationship Id="rId23" Type="http://schemas.openxmlformats.org/officeDocument/2006/relationships/image" Target="../media/image22.emf"/><Relationship Id="rId28" Type="http://schemas.openxmlformats.org/officeDocument/2006/relationships/image" Target="../media/image27.emf"/><Relationship Id="rId10" Type="http://schemas.openxmlformats.org/officeDocument/2006/relationships/image" Target="../media/image9.emf"/><Relationship Id="rId19" Type="http://schemas.openxmlformats.org/officeDocument/2006/relationships/image" Target="../media/image18.emf"/><Relationship Id="rId31" Type="http://schemas.openxmlformats.org/officeDocument/2006/relationships/image" Target="../media/image30.emf"/><Relationship Id="rId4" Type="http://schemas.openxmlformats.org/officeDocument/2006/relationships/image" Target="../media/image3.png"/><Relationship Id="rId9" Type="http://schemas.openxmlformats.org/officeDocument/2006/relationships/image" Target="../media/image8.emf"/><Relationship Id="rId14" Type="http://schemas.openxmlformats.org/officeDocument/2006/relationships/image" Target="../media/image13.emf"/><Relationship Id="rId22" Type="http://schemas.openxmlformats.org/officeDocument/2006/relationships/image" Target="../media/image21.emf"/><Relationship Id="rId27" Type="http://schemas.openxmlformats.org/officeDocument/2006/relationships/image" Target="../media/image26.emf"/><Relationship Id="rId30" Type="http://schemas.openxmlformats.org/officeDocument/2006/relationships/image" Target="../media/image29.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E696"/>
        </a:solidFill>
        <a:effectLst/>
      </p:bgPr>
    </p:bg>
    <p:spTree>
      <p:nvGrpSpPr>
        <p:cNvPr id="1" name=""/>
        <p:cNvGrpSpPr/>
        <p:nvPr/>
      </p:nvGrpSpPr>
      <p:grpSpPr>
        <a:xfrm>
          <a:off x="0" y="0"/>
          <a:ext cx="0" cy="0"/>
          <a:chOff x="0" y="0"/>
          <a:chExt cx="0" cy="0"/>
        </a:xfrm>
      </p:grpSpPr>
      <p:sp>
        <p:nvSpPr>
          <p:cNvPr id="65" name="Round Diagonal Corner Rectangle 64"/>
          <p:cNvSpPr/>
          <p:nvPr/>
        </p:nvSpPr>
        <p:spPr>
          <a:xfrm>
            <a:off x="6816780" y="5411807"/>
            <a:ext cx="4426968" cy="23472257"/>
          </a:xfrm>
          <a:prstGeom prst="round2DiagRect">
            <a:avLst>
              <a:gd name="adj1" fmla="val 10715"/>
              <a:gd name="adj2" fmla="val 0"/>
            </a:avLst>
          </a:prstGeom>
          <a:solidFill>
            <a:srgbClr val="03357F"/>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323439" tIns="161720" rIns="323439" bIns="161720" rtlCol="0" anchor="ctr"/>
          <a:lstStyle/>
          <a:p>
            <a:pPr algn="ctr"/>
            <a:endParaRPr lang="en-GB" dirty="0"/>
          </a:p>
        </p:txBody>
      </p:sp>
      <p:sp>
        <p:nvSpPr>
          <p:cNvPr id="66" name="Title 1"/>
          <p:cNvSpPr txBox="1">
            <a:spLocks/>
          </p:cNvSpPr>
          <p:nvPr/>
        </p:nvSpPr>
        <p:spPr>
          <a:xfrm>
            <a:off x="1445103" y="1098427"/>
            <a:ext cx="19041385" cy="3992042"/>
          </a:xfrm>
          <a:prstGeom prst="rect">
            <a:avLst/>
          </a:prstGeom>
        </p:spPr>
        <p:txBody>
          <a:bodyPr vert="horz" lIns="98110" tIns="49055" rIns="98110" bIns="49055"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smtClean="0">
                <a:solidFill>
                  <a:srgbClr val="002060"/>
                </a:solidFill>
                <a:latin typeface="Arial" pitchFamily="34" charset="0"/>
                <a:cs typeface="Arial" pitchFamily="34" charset="0"/>
              </a:rPr>
              <a:t>Schwartz after dark</a:t>
            </a:r>
          </a:p>
          <a:p>
            <a:r>
              <a:rPr lang="en-GB" b="1" dirty="0">
                <a:solidFill>
                  <a:srgbClr val="002060"/>
                </a:solidFill>
                <a:latin typeface="Arial" pitchFamily="34" charset="0"/>
                <a:cs typeface="Arial" pitchFamily="34" charset="0"/>
              </a:rPr>
              <a:t>-</a:t>
            </a:r>
            <a:endParaRPr lang="en-GB" b="1" dirty="0" smtClean="0">
              <a:solidFill>
                <a:srgbClr val="002060"/>
              </a:solidFill>
              <a:latin typeface="Arial" pitchFamily="34" charset="0"/>
              <a:cs typeface="Arial" pitchFamily="34" charset="0"/>
            </a:endParaRPr>
          </a:p>
          <a:p>
            <a:r>
              <a:rPr lang="en-GB" b="1" dirty="0" smtClean="0">
                <a:solidFill>
                  <a:srgbClr val="002060"/>
                </a:solidFill>
                <a:latin typeface="Arial" pitchFamily="34" charset="0"/>
                <a:cs typeface="Arial" pitchFamily="34" charset="0"/>
              </a:rPr>
              <a:t>how to support our night staff.</a:t>
            </a:r>
          </a:p>
          <a:p>
            <a:endParaRPr lang="en-GB" sz="3100" b="1" dirty="0" smtClean="0">
              <a:solidFill>
                <a:srgbClr val="002060"/>
              </a:solidFill>
              <a:latin typeface="Arial" pitchFamily="34" charset="0"/>
              <a:cs typeface="Arial" pitchFamily="34" charset="0"/>
            </a:endParaRPr>
          </a:p>
          <a:p>
            <a:r>
              <a:rPr lang="en-GB" sz="2900" dirty="0" smtClean="0">
                <a:solidFill>
                  <a:srgbClr val="002060"/>
                </a:solidFill>
              </a:rPr>
              <a:t>Facilitators: Geoff Coyne and </a:t>
            </a:r>
            <a:r>
              <a:rPr lang="en-GB" sz="2900" dirty="0">
                <a:solidFill>
                  <a:srgbClr val="002060"/>
                </a:solidFill>
              </a:rPr>
              <a:t>Sarah Crawford </a:t>
            </a:r>
            <a:endParaRPr lang="en-GB" sz="2900" dirty="0" smtClean="0">
              <a:solidFill>
                <a:srgbClr val="002060"/>
              </a:solidFill>
            </a:endParaRPr>
          </a:p>
          <a:p>
            <a:r>
              <a:rPr lang="en-GB" sz="2900" dirty="0" smtClean="0">
                <a:solidFill>
                  <a:srgbClr val="002060"/>
                </a:solidFill>
              </a:rPr>
              <a:t>Clinical Lead: Andrew </a:t>
            </a:r>
            <a:r>
              <a:rPr lang="en-GB" sz="2900" dirty="0">
                <a:solidFill>
                  <a:srgbClr val="002060"/>
                </a:solidFill>
              </a:rPr>
              <a:t>Hanrahan </a:t>
            </a:r>
            <a:endParaRPr lang="en-GB" sz="2900" dirty="0" smtClean="0">
              <a:solidFill>
                <a:srgbClr val="002060"/>
              </a:solidFill>
            </a:endParaRPr>
          </a:p>
          <a:p>
            <a:r>
              <a:rPr lang="en-GB" sz="2900" dirty="0" smtClean="0">
                <a:solidFill>
                  <a:srgbClr val="002060"/>
                </a:solidFill>
              </a:rPr>
              <a:t>Administrator: Virginia Caalaman</a:t>
            </a:r>
          </a:p>
          <a:p>
            <a:r>
              <a:rPr lang="en-GB" sz="2900" dirty="0" smtClean="0">
                <a:solidFill>
                  <a:srgbClr val="002060"/>
                </a:solidFill>
              </a:rPr>
              <a:t>Main Contact: Sophie Duport </a:t>
            </a:r>
          </a:p>
          <a:p>
            <a:r>
              <a:rPr lang="en-GB" sz="2900" dirty="0" smtClean="0">
                <a:solidFill>
                  <a:srgbClr val="002060"/>
                </a:solidFill>
              </a:rPr>
              <a:t>Royal Hospital for </a:t>
            </a:r>
            <a:r>
              <a:rPr lang="en-GB" sz="2900" dirty="0" err="1" smtClean="0">
                <a:solidFill>
                  <a:srgbClr val="002060"/>
                </a:solidFill>
              </a:rPr>
              <a:t>Neuro-disability</a:t>
            </a:r>
            <a:r>
              <a:rPr lang="en-GB" sz="2900" dirty="0" smtClean="0">
                <a:solidFill>
                  <a:srgbClr val="002060"/>
                </a:solidFill>
              </a:rPr>
              <a:t>, West Hill, Putney SW15 3SW</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44903" y="368560"/>
            <a:ext cx="5470229" cy="2026011"/>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4288" y="462440"/>
            <a:ext cx="5982774" cy="1953470"/>
          </a:xfrm>
          <a:prstGeom prst="rect">
            <a:avLst/>
          </a:prstGeom>
        </p:spPr>
      </p:pic>
      <p:pic>
        <p:nvPicPr>
          <p:cNvPr id="1745" name="Picture 4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0431" y="28101426"/>
            <a:ext cx="118078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62" name="TextBox 1761"/>
          <p:cNvSpPr txBox="1"/>
          <p:nvPr/>
        </p:nvSpPr>
        <p:spPr>
          <a:xfrm>
            <a:off x="7393199" y="5536257"/>
            <a:ext cx="3278526" cy="769441"/>
          </a:xfrm>
          <a:prstGeom prst="rect">
            <a:avLst/>
          </a:prstGeom>
          <a:noFill/>
        </p:spPr>
        <p:txBody>
          <a:bodyPr wrap="none" rtlCol="0">
            <a:spAutoFit/>
          </a:bodyPr>
          <a:lstStyle/>
          <a:p>
            <a:r>
              <a:rPr lang="en-GB" sz="4400" dirty="0" smtClean="0">
                <a:solidFill>
                  <a:srgbClr val="FFC000"/>
                </a:solidFill>
              </a:rPr>
              <a:t>Night rounds </a:t>
            </a:r>
          </a:p>
        </p:txBody>
      </p:sp>
      <p:grpSp>
        <p:nvGrpSpPr>
          <p:cNvPr id="26" name="Group 25"/>
          <p:cNvGrpSpPr/>
          <p:nvPr/>
        </p:nvGrpSpPr>
        <p:grpSpPr>
          <a:xfrm>
            <a:off x="7692166" y="6571034"/>
            <a:ext cx="6715147" cy="2883951"/>
            <a:chOff x="7692166" y="5562923"/>
            <a:chExt cx="6715147" cy="2883951"/>
          </a:xfrm>
        </p:grpSpPr>
        <p:grpSp>
          <p:nvGrpSpPr>
            <p:cNvPr id="14" name="Group 13"/>
            <p:cNvGrpSpPr/>
            <p:nvPr/>
          </p:nvGrpSpPr>
          <p:grpSpPr>
            <a:xfrm>
              <a:off x="10734905" y="5562923"/>
              <a:ext cx="3672408" cy="2881630"/>
              <a:chOff x="9829305" y="5562923"/>
              <a:chExt cx="3672408" cy="2881630"/>
            </a:xfrm>
          </p:grpSpPr>
          <p:sp>
            <p:nvSpPr>
              <p:cNvPr id="2036" name="Rectangle 763"/>
              <p:cNvSpPr>
                <a:spLocks noChangeArrowheads="1"/>
              </p:cNvSpPr>
              <p:nvPr/>
            </p:nvSpPr>
            <p:spPr bwMode="auto">
              <a:xfrm>
                <a:off x="9829305" y="5562923"/>
                <a:ext cx="3672408" cy="288163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2037" name="Picture 7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10780" y="6283330"/>
                <a:ext cx="2899927" cy="1858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38" name="Picture 76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10780" y="6283330"/>
                <a:ext cx="2899927" cy="1858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39" name="Rectangle 766"/>
              <p:cNvSpPr>
                <a:spLocks noChangeArrowheads="1"/>
              </p:cNvSpPr>
              <p:nvPr/>
            </p:nvSpPr>
            <p:spPr bwMode="auto">
              <a:xfrm>
                <a:off x="10052517" y="8022940"/>
                <a:ext cx="232437" cy="19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40" name="Rectangle 767"/>
              <p:cNvSpPr>
                <a:spLocks noChangeArrowheads="1"/>
              </p:cNvSpPr>
              <p:nvPr/>
            </p:nvSpPr>
            <p:spPr bwMode="auto">
              <a:xfrm>
                <a:off x="9984262" y="7692983"/>
                <a:ext cx="298847" cy="19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41" name="Rectangle 768"/>
              <p:cNvSpPr>
                <a:spLocks noChangeArrowheads="1"/>
              </p:cNvSpPr>
              <p:nvPr/>
            </p:nvSpPr>
            <p:spPr bwMode="auto">
              <a:xfrm>
                <a:off x="9984262" y="7363025"/>
                <a:ext cx="298847" cy="19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42" name="Rectangle 769"/>
              <p:cNvSpPr>
                <a:spLocks noChangeArrowheads="1"/>
              </p:cNvSpPr>
              <p:nvPr/>
            </p:nvSpPr>
            <p:spPr bwMode="auto">
              <a:xfrm>
                <a:off x="9984262" y="7034900"/>
                <a:ext cx="298847" cy="196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43" name="Rectangle 770"/>
              <p:cNvSpPr>
                <a:spLocks noChangeArrowheads="1"/>
              </p:cNvSpPr>
              <p:nvPr/>
            </p:nvSpPr>
            <p:spPr bwMode="auto">
              <a:xfrm>
                <a:off x="9984262" y="6704942"/>
                <a:ext cx="298847" cy="19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44" name="Rectangle 771"/>
              <p:cNvSpPr>
                <a:spLocks noChangeArrowheads="1"/>
              </p:cNvSpPr>
              <p:nvPr/>
            </p:nvSpPr>
            <p:spPr bwMode="auto">
              <a:xfrm>
                <a:off x="9917851" y="6374985"/>
                <a:ext cx="365258" cy="19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24" name="Group 23"/>
            <p:cNvGrpSpPr/>
            <p:nvPr/>
          </p:nvGrpSpPr>
          <p:grpSpPr>
            <a:xfrm>
              <a:off x="7692166" y="5562923"/>
              <a:ext cx="3749992" cy="2883951"/>
              <a:chOff x="7692166" y="5562923"/>
              <a:chExt cx="3749992" cy="2883951"/>
            </a:xfrm>
          </p:grpSpPr>
          <p:sp>
            <p:nvSpPr>
              <p:cNvPr id="1746" name="Rectangle 481"/>
              <p:cNvSpPr>
                <a:spLocks noChangeArrowheads="1"/>
              </p:cNvSpPr>
              <p:nvPr/>
            </p:nvSpPr>
            <p:spPr bwMode="auto">
              <a:xfrm>
                <a:off x="7692166" y="5562923"/>
                <a:ext cx="3749992" cy="288395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747" name="Picture 48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42635" y="6285334"/>
                <a:ext cx="2975475" cy="1859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8" name="Picture 48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42635" y="6285334"/>
                <a:ext cx="2975475" cy="1859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9" name="Rectangle 484"/>
              <p:cNvSpPr>
                <a:spLocks noChangeArrowheads="1"/>
              </p:cNvSpPr>
              <p:nvPr/>
            </p:nvSpPr>
            <p:spPr bwMode="auto">
              <a:xfrm>
                <a:off x="7876311" y="8035394"/>
                <a:ext cx="238773"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0" name="Rectangle 485"/>
              <p:cNvSpPr>
                <a:spLocks noChangeArrowheads="1"/>
              </p:cNvSpPr>
              <p:nvPr/>
            </p:nvSpPr>
            <p:spPr bwMode="auto">
              <a:xfrm>
                <a:off x="7808090" y="7706464"/>
                <a:ext cx="305682" cy="208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 name="Rectangle 486"/>
              <p:cNvSpPr>
                <a:spLocks noChangeArrowheads="1"/>
              </p:cNvSpPr>
              <p:nvPr/>
            </p:nvSpPr>
            <p:spPr bwMode="auto">
              <a:xfrm>
                <a:off x="7808090" y="7377534"/>
                <a:ext cx="305682" cy="208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 name="Rectangle 487"/>
              <p:cNvSpPr>
                <a:spLocks noChangeArrowheads="1"/>
              </p:cNvSpPr>
              <p:nvPr/>
            </p:nvSpPr>
            <p:spPr bwMode="auto">
              <a:xfrm>
                <a:off x="7808090" y="7047334"/>
                <a:ext cx="305682"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3" name="Rectangle 488"/>
              <p:cNvSpPr>
                <a:spLocks noChangeArrowheads="1"/>
              </p:cNvSpPr>
              <p:nvPr/>
            </p:nvSpPr>
            <p:spPr bwMode="auto">
              <a:xfrm>
                <a:off x="7808090" y="6718404"/>
                <a:ext cx="305682" cy="208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4" name="Rectangle 489"/>
              <p:cNvSpPr>
                <a:spLocks noChangeArrowheads="1"/>
              </p:cNvSpPr>
              <p:nvPr/>
            </p:nvSpPr>
            <p:spPr bwMode="auto">
              <a:xfrm>
                <a:off x="7738558" y="6388204"/>
                <a:ext cx="375214"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2052" name="TextBox 2051"/>
            <p:cNvSpPr txBox="1"/>
            <p:nvPr/>
          </p:nvSpPr>
          <p:spPr>
            <a:xfrm>
              <a:off x="7853279" y="5706939"/>
              <a:ext cx="6449617" cy="369332"/>
            </a:xfrm>
            <a:prstGeom prst="rect">
              <a:avLst/>
            </a:prstGeom>
            <a:solidFill>
              <a:schemeClr val="bg1"/>
            </a:solidFill>
          </p:spPr>
          <p:txBody>
            <a:bodyPr wrap="square" rtlCol="0">
              <a:spAutoFit/>
            </a:bodyPr>
            <a:lstStyle/>
            <a:p>
              <a:r>
                <a:rPr lang="en-GB" sz="1800" dirty="0" smtClean="0"/>
                <a:t>The stories presented by the panel were relevant to my daily work</a:t>
              </a:r>
              <a:endParaRPr lang="en-GB" sz="1800" dirty="0"/>
            </a:p>
          </p:txBody>
        </p:sp>
      </p:grpSp>
      <p:grpSp>
        <p:nvGrpSpPr>
          <p:cNvPr id="18" name="Group 17"/>
          <p:cNvGrpSpPr/>
          <p:nvPr/>
        </p:nvGrpSpPr>
        <p:grpSpPr>
          <a:xfrm>
            <a:off x="7692166" y="9595370"/>
            <a:ext cx="6715146" cy="2881630"/>
            <a:chOff x="7692166" y="8587259"/>
            <a:chExt cx="6715146" cy="2881630"/>
          </a:xfrm>
        </p:grpSpPr>
        <p:grpSp>
          <p:nvGrpSpPr>
            <p:cNvPr id="12" name="Group 11"/>
            <p:cNvGrpSpPr/>
            <p:nvPr/>
          </p:nvGrpSpPr>
          <p:grpSpPr>
            <a:xfrm>
              <a:off x="10629656" y="8587259"/>
              <a:ext cx="3777656" cy="2881630"/>
              <a:chOff x="9724056" y="8587259"/>
              <a:chExt cx="3777656" cy="2881630"/>
            </a:xfrm>
          </p:grpSpPr>
          <p:sp>
            <p:nvSpPr>
              <p:cNvPr id="1779" name="Rectangle 786"/>
              <p:cNvSpPr>
                <a:spLocks noChangeArrowheads="1"/>
              </p:cNvSpPr>
              <p:nvPr/>
            </p:nvSpPr>
            <p:spPr bwMode="auto">
              <a:xfrm>
                <a:off x="9724056" y="8587259"/>
                <a:ext cx="3777656" cy="288163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811" name="Picture 78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220970" y="9307666"/>
                <a:ext cx="3015761" cy="1858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12" name="Picture 78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220970" y="9307666"/>
                <a:ext cx="3015761" cy="1858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80" name="Rectangle 789"/>
              <p:cNvSpPr>
                <a:spLocks noChangeArrowheads="1"/>
              </p:cNvSpPr>
              <p:nvPr/>
            </p:nvSpPr>
            <p:spPr bwMode="auto">
              <a:xfrm>
                <a:off x="9962042" y="11043610"/>
                <a:ext cx="239890" cy="19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81" name="Rectangle 790"/>
              <p:cNvSpPr>
                <a:spLocks noChangeArrowheads="1"/>
              </p:cNvSpPr>
              <p:nvPr/>
            </p:nvSpPr>
            <p:spPr bwMode="auto">
              <a:xfrm>
                <a:off x="9891598" y="10715485"/>
                <a:ext cx="308430" cy="19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82" name="Rectangle 791"/>
              <p:cNvSpPr>
                <a:spLocks noChangeArrowheads="1"/>
              </p:cNvSpPr>
              <p:nvPr/>
            </p:nvSpPr>
            <p:spPr bwMode="auto">
              <a:xfrm>
                <a:off x="9891598" y="10387361"/>
                <a:ext cx="308430" cy="19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83" name="Rectangle 792"/>
              <p:cNvSpPr>
                <a:spLocks noChangeArrowheads="1"/>
              </p:cNvSpPr>
              <p:nvPr/>
            </p:nvSpPr>
            <p:spPr bwMode="auto">
              <a:xfrm>
                <a:off x="9891598" y="10059236"/>
                <a:ext cx="308430" cy="19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84" name="Rectangle 793"/>
              <p:cNvSpPr>
                <a:spLocks noChangeArrowheads="1"/>
              </p:cNvSpPr>
              <p:nvPr/>
            </p:nvSpPr>
            <p:spPr bwMode="auto">
              <a:xfrm>
                <a:off x="9891598" y="9731112"/>
                <a:ext cx="308430" cy="19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85" name="Rectangle 794"/>
              <p:cNvSpPr>
                <a:spLocks noChangeArrowheads="1"/>
              </p:cNvSpPr>
              <p:nvPr/>
            </p:nvSpPr>
            <p:spPr bwMode="auto">
              <a:xfrm>
                <a:off x="9823058" y="9402987"/>
                <a:ext cx="376970" cy="19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758" name="Group 1757"/>
            <p:cNvGrpSpPr>
              <a:grpSpLocks noChangeAspect="1"/>
            </p:cNvGrpSpPr>
            <p:nvPr/>
          </p:nvGrpSpPr>
          <p:grpSpPr>
            <a:xfrm>
              <a:off x="7692166" y="8587259"/>
              <a:ext cx="3707130" cy="2881630"/>
              <a:chOff x="12405646" y="5394326"/>
              <a:chExt cx="4633913" cy="3602038"/>
            </a:xfrm>
          </p:grpSpPr>
          <p:sp>
            <p:nvSpPr>
              <p:cNvPr id="1425" name="Rectangle 504"/>
              <p:cNvSpPr>
                <a:spLocks noChangeArrowheads="1"/>
              </p:cNvSpPr>
              <p:nvPr/>
            </p:nvSpPr>
            <p:spPr bwMode="auto">
              <a:xfrm>
                <a:off x="12405646" y="5394326"/>
                <a:ext cx="4633913" cy="36020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529" name="Picture 50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004134" y="6294438"/>
                <a:ext cx="3629025"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0" name="Picture 50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004134" y="6294438"/>
                <a:ext cx="3629025"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26" name="Rectangle 507"/>
              <p:cNvSpPr>
                <a:spLocks noChangeArrowheads="1"/>
              </p:cNvSpPr>
              <p:nvPr/>
            </p:nvSpPr>
            <p:spPr bwMode="auto">
              <a:xfrm>
                <a:off x="12692984" y="8478838"/>
                <a:ext cx="287338"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27" name="Rectangle 508"/>
              <p:cNvSpPr>
                <a:spLocks noChangeArrowheads="1"/>
              </p:cNvSpPr>
              <p:nvPr/>
            </p:nvSpPr>
            <p:spPr bwMode="auto">
              <a:xfrm>
                <a:off x="12608846" y="8069263"/>
                <a:ext cx="3714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28" name="Rectangle 509"/>
              <p:cNvSpPr>
                <a:spLocks noChangeArrowheads="1"/>
              </p:cNvSpPr>
              <p:nvPr/>
            </p:nvSpPr>
            <p:spPr bwMode="auto">
              <a:xfrm>
                <a:off x="12608846" y="7658101"/>
                <a:ext cx="3714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29" name="Rectangle 510"/>
              <p:cNvSpPr>
                <a:spLocks noChangeArrowheads="1"/>
              </p:cNvSpPr>
              <p:nvPr/>
            </p:nvSpPr>
            <p:spPr bwMode="auto">
              <a:xfrm>
                <a:off x="12608846" y="7248526"/>
                <a:ext cx="3714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0" name="Rectangle 511"/>
              <p:cNvSpPr>
                <a:spLocks noChangeArrowheads="1"/>
              </p:cNvSpPr>
              <p:nvPr/>
            </p:nvSpPr>
            <p:spPr bwMode="auto">
              <a:xfrm>
                <a:off x="12608846" y="6838951"/>
                <a:ext cx="3714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1" name="Rectangle 512"/>
              <p:cNvSpPr>
                <a:spLocks noChangeArrowheads="1"/>
              </p:cNvSpPr>
              <p:nvPr/>
            </p:nvSpPr>
            <p:spPr bwMode="auto">
              <a:xfrm>
                <a:off x="12524709" y="6427788"/>
                <a:ext cx="45402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2053" name="TextBox 2052"/>
            <p:cNvSpPr txBox="1"/>
            <p:nvPr/>
          </p:nvSpPr>
          <p:spPr>
            <a:xfrm>
              <a:off x="7857127" y="8752140"/>
              <a:ext cx="5725542" cy="369332"/>
            </a:xfrm>
            <a:prstGeom prst="rect">
              <a:avLst/>
            </a:prstGeom>
            <a:noFill/>
          </p:spPr>
          <p:txBody>
            <a:bodyPr wrap="none" rtlCol="0">
              <a:spAutoFit/>
            </a:bodyPr>
            <a:lstStyle/>
            <a:p>
              <a:r>
                <a:rPr lang="en-GB" sz="1800" dirty="0" smtClean="0"/>
                <a:t>Today’s Round will help me work better with my colleagues</a:t>
              </a:r>
              <a:endParaRPr lang="en-GB" sz="1800" dirty="0"/>
            </a:p>
          </p:txBody>
        </p:sp>
      </p:grpSp>
      <p:grpSp>
        <p:nvGrpSpPr>
          <p:cNvPr id="19" name="Group 18"/>
          <p:cNvGrpSpPr/>
          <p:nvPr/>
        </p:nvGrpSpPr>
        <p:grpSpPr>
          <a:xfrm>
            <a:off x="7692166" y="12700564"/>
            <a:ext cx="6715146" cy="2871470"/>
            <a:chOff x="7692166" y="11692453"/>
            <a:chExt cx="6715146" cy="2871470"/>
          </a:xfrm>
        </p:grpSpPr>
        <p:grpSp>
          <p:nvGrpSpPr>
            <p:cNvPr id="13" name="Group 12"/>
            <p:cNvGrpSpPr/>
            <p:nvPr/>
          </p:nvGrpSpPr>
          <p:grpSpPr>
            <a:xfrm>
              <a:off x="10714874" y="11692453"/>
              <a:ext cx="3692438" cy="2870512"/>
              <a:chOff x="9809274" y="11692453"/>
              <a:chExt cx="3692438" cy="2870512"/>
            </a:xfrm>
          </p:grpSpPr>
          <p:sp>
            <p:nvSpPr>
              <p:cNvPr id="1770" name="Rectangle 775"/>
              <p:cNvSpPr>
                <a:spLocks noChangeArrowheads="1"/>
              </p:cNvSpPr>
              <p:nvPr/>
            </p:nvSpPr>
            <p:spPr bwMode="auto">
              <a:xfrm>
                <a:off x="9809274" y="11692453"/>
                <a:ext cx="3692438" cy="28705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800" name="Picture 77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292131" y="12400460"/>
                <a:ext cx="2908505" cy="1858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01" name="Picture 77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292131" y="12400460"/>
                <a:ext cx="2908505" cy="1858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71" name="Rectangle 778"/>
              <p:cNvSpPr>
                <a:spLocks noChangeArrowheads="1"/>
              </p:cNvSpPr>
              <p:nvPr/>
            </p:nvSpPr>
            <p:spPr bwMode="auto">
              <a:xfrm>
                <a:off x="10032714" y="14138944"/>
                <a:ext cx="238588" cy="19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72" name="Rectangle 779"/>
              <p:cNvSpPr>
                <a:spLocks noChangeArrowheads="1"/>
              </p:cNvSpPr>
              <p:nvPr/>
            </p:nvSpPr>
            <p:spPr bwMode="auto">
              <a:xfrm>
                <a:off x="9962652" y="13808945"/>
                <a:ext cx="306756" cy="19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73" name="Rectangle 780"/>
              <p:cNvSpPr>
                <a:spLocks noChangeArrowheads="1"/>
              </p:cNvSpPr>
              <p:nvPr/>
            </p:nvSpPr>
            <p:spPr bwMode="auto">
              <a:xfrm>
                <a:off x="9962652" y="13477103"/>
                <a:ext cx="306756" cy="19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74" name="Rectangle 781"/>
              <p:cNvSpPr>
                <a:spLocks noChangeArrowheads="1"/>
              </p:cNvSpPr>
              <p:nvPr/>
            </p:nvSpPr>
            <p:spPr bwMode="auto">
              <a:xfrm>
                <a:off x="9962652" y="13147105"/>
                <a:ext cx="306756" cy="19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75" name="Rectangle 782"/>
              <p:cNvSpPr>
                <a:spLocks noChangeArrowheads="1"/>
              </p:cNvSpPr>
              <p:nvPr/>
            </p:nvSpPr>
            <p:spPr bwMode="auto">
              <a:xfrm>
                <a:off x="9962652" y="12815263"/>
                <a:ext cx="306756" cy="19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76" name="Rectangle 783"/>
              <p:cNvSpPr>
                <a:spLocks noChangeArrowheads="1"/>
              </p:cNvSpPr>
              <p:nvPr/>
            </p:nvSpPr>
            <p:spPr bwMode="auto">
              <a:xfrm>
                <a:off x="9894484" y="12485264"/>
                <a:ext cx="374924" cy="19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761" name="Group 1760"/>
            <p:cNvGrpSpPr>
              <a:grpSpLocks noChangeAspect="1"/>
            </p:cNvGrpSpPr>
            <p:nvPr/>
          </p:nvGrpSpPr>
          <p:grpSpPr>
            <a:xfrm>
              <a:off x="7692166" y="11692453"/>
              <a:ext cx="3707130" cy="2871470"/>
              <a:chOff x="7209759" y="5421313"/>
              <a:chExt cx="4467225" cy="3589338"/>
            </a:xfrm>
          </p:grpSpPr>
          <p:sp>
            <p:nvSpPr>
              <p:cNvPr id="1416" name="Rectangle 493"/>
              <p:cNvSpPr>
                <a:spLocks noChangeArrowheads="1"/>
              </p:cNvSpPr>
              <p:nvPr/>
            </p:nvSpPr>
            <p:spPr bwMode="auto">
              <a:xfrm>
                <a:off x="7209759" y="5421313"/>
                <a:ext cx="4467225" cy="35893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518" name="Picture 49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793959" y="6321426"/>
                <a:ext cx="3519488" cy="230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19" name="Picture 49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793959" y="6321426"/>
                <a:ext cx="3519488" cy="230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17" name="Rectangle 496"/>
              <p:cNvSpPr>
                <a:spLocks noChangeArrowheads="1"/>
              </p:cNvSpPr>
              <p:nvPr/>
            </p:nvSpPr>
            <p:spPr bwMode="auto">
              <a:xfrm>
                <a:off x="7479634" y="8497888"/>
                <a:ext cx="28892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18" name="Rectangle 497"/>
              <p:cNvSpPr>
                <a:spLocks noChangeArrowheads="1"/>
              </p:cNvSpPr>
              <p:nvPr/>
            </p:nvSpPr>
            <p:spPr bwMode="auto">
              <a:xfrm>
                <a:off x="7395496" y="8086726"/>
                <a:ext cx="3714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19" name="Rectangle 498"/>
              <p:cNvSpPr>
                <a:spLocks noChangeArrowheads="1"/>
              </p:cNvSpPr>
              <p:nvPr/>
            </p:nvSpPr>
            <p:spPr bwMode="auto">
              <a:xfrm>
                <a:off x="7395496" y="7675563"/>
                <a:ext cx="3714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20" name="Rectangle 499"/>
              <p:cNvSpPr>
                <a:spLocks noChangeArrowheads="1"/>
              </p:cNvSpPr>
              <p:nvPr/>
            </p:nvSpPr>
            <p:spPr bwMode="auto">
              <a:xfrm>
                <a:off x="7395496" y="7264401"/>
                <a:ext cx="3714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21" name="Rectangle 500"/>
              <p:cNvSpPr>
                <a:spLocks noChangeArrowheads="1"/>
              </p:cNvSpPr>
              <p:nvPr/>
            </p:nvSpPr>
            <p:spPr bwMode="auto">
              <a:xfrm>
                <a:off x="7395496" y="6853238"/>
                <a:ext cx="3714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22" name="Rectangle 501"/>
              <p:cNvSpPr>
                <a:spLocks noChangeArrowheads="1"/>
              </p:cNvSpPr>
              <p:nvPr/>
            </p:nvSpPr>
            <p:spPr bwMode="auto">
              <a:xfrm>
                <a:off x="7312946" y="6442076"/>
                <a:ext cx="45243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2054" name="TextBox 2053"/>
            <p:cNvSpPr txBox="1"/>
            <p:nvPr/>
          </p:nvSpPr>
          <p:spPr>
            <a:xfrm>
              <a:off x="8039511" y="11818937"/>
              <a:ext cx="5468292" cy="369332"/>
            </a:xfrm>
            <a:prstGeom prst="rect">
              <a:avLst/>
            </a:prstGeom>
            <a:noFill/>
          </p:spPr>
          <p:txBody>
            <a:bodyPr wrap="none" rtlCol="0">
              <a:spAutoFit/>
            </a:bodyPr>
            <a:lstStyle/>
            <a:p>
              <a:r>
                <a:rPr lang="en-GB" sz="1800" dirty="0" smtClean="0"/>
                <a:t>I gained knowledge that will help me to care for patients</a:t>
              </a:r>
              <a:endParaRPr lang="en-GB" sz="1800" dirty="0"/>
            </a:p>
          </p:txBody>
        </p:sp>
      </p:grpSp>
      <p:grpSp>
        <p:nvGrpSpPr>
          <p:cNvPr id="20" name="Group 19"/>
          <p:cNvGrpSpPr/>
          <p:nvPr/>
        </p:nvGrpSpPr>
        <p:grpSpPr>
          <a:xfrm>
            <a:off x="7692166" y="15788058"/>
            <a:ext cx="6733022" cy="2848610"/>
            <a:chOff x="7692166" y="14779947"/>
            <a:chExt cx="6733022" cy="2848610"/>
          </a:xfrm>
        </p:grpSpPr>
        <p:grpSp>
          <p:nvGrpSpPr>
            <p:cNvPr id="11" name="Group 10"/>
            <p:cNvGrpSpPr/>
            <p:nvPr/>
          </p:nvGrpSpPr>
          <p:grpSpPr>
            <a:xfrm>
              <a:off x="10662896" y="14779947"/>
              <a:ext cx="3762292" cy="2848610"/>
              <a:chOff x="9757296" y="14779947"/>
              <a:chExt cx="3762292" cy="2848610"/>
            </a:xfrm>
          </p:grpSpPr>
          <p:sp>
            <p:nvSpPr>
              <p:cNvPr id="1788" name="Rectangle 797"/>
              <p:cNvSpPr>
                <a:spLocks noChangeArrowheads="1"/>
              </p:cNvSpPr>
              <p:nvPr/>
            </p:nvSpPr>
            <p:spPr bwMode="auto">
              <a:xfrm>
                <a:off x="9757296" y="14779947"/>
                <a:ext cx="3762292" cy="28486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822" name="Picture 79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219975" y="15489349"/>
                <a:ext cx="2776080" cy="1836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23" name="Picture 79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219975" y="15489349"/>
                <a:ext cx="2776080" cy="1836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89" name="Rectangle 800"/>
              <p:cNvSpPr>
                <a:spLocks noChangeArrowheads="1"/>
              </p:cNvSpPr>
              <p:nvPr/>
            </p:nvSpPr>
            <p:spPr bwMode="auto">
              <a:xfrm>
                <a:off x="9971795" y="17206948"/>
                <a:ext cx="223363" cy="197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0" name="Rectangle 801"/>
              <p:cNvSpPr>
                <a:spLocks noChangeArrowheads="1"/>
              </p:cNvSpPr>
              <p:nvPr/>
            </p:nvSpPr>
            <p:spPr bwMode="auto">
              <a:xfrm>
                <a:off x="9906204" y="16882492"/>
                <a:ext cx="287181" cy="197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1" name="Rectangle 802"/>
              <p:cNvSpPr>
                <a:spLocks noChangeArrowheads="1"/>
              </p:cNvSpPr>
              <p:nvPr/>
            </p:nvSpPr>
            <p:spPr bwMode="auto">
              <a:xfrm>
                <a:off x="9906204" y="16558037"/>
                <a:ext cx="287181" cy="197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 name="Rectangle 803"/>
              <p:cNvSpPr>
                <a:spLocks noChangeArrowheads="1"/>
              </p:cNvSpPr>
              <p:nvPr/>
            </p:nvSpPr>
            <p:spPr bwMode="auto">
              <a:xfrm>
                <a:off x="9906204" y="16233581"/>
                <a:ext cx="287181" cy="197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3" name="Rectangle 804"/>
              <p:cNvSpPr>
                <a:spLocks noChangeArrowheads="1"/>
              </p:cNvSpPr>
              <p:nvPr/>
            </p:nvSpPr>
            <p:spPr bwMode="auto">
              <a:xfrm>
                <a:off x="9906204" y="15909126"/>
                <a:ext cx="287181" cy="197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4" name="Rectangle 805"/>
              <p:cNvSpPr>
                <a:spLocks noChangeArrowheads="1"/>
              </p:cNvSpPr>
              <p:nvPr/>
            </p:nvSpPr>
            <p:spPr bwMode="auto">
              <a:xfrm>
                <a:off x="9842387" y="15582837"/>
                <a:ext cx="350999" cy="197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760" name="Group 1759"/>
            <p:cNvGrpSpPr>
              <a:grpSpLocks noChangeAspect="1"/>
            </p:cNvGrpSpPr>
            <p:nvPr/>
          </p:nvGrpSpPr>
          <p:grpSpPr>
            <a:xfrm>
              <a:off x="7692166" y="14779947"/>
              <a:ext cx="3661410" cy="2848610"/>
              <a:chOff x="1904334" y="9339263"/>
              <a:chExt cx="4576763" cy="3560763"/>
            </a:xfrm>
          </p:grpSpPr>
          <p:sp>
            <p:nvSpPr>
              <p:cNvPr id="1434" name="Rectangle 515"/>
              <p:cNvSpPr>
                <a:spLocks noChangeArrowheads="1"/>
              </p:cNvSpPr>
              <p:nvPr/>
            </p:nvSpPr>
            <p:spPr bwMode="auto">
              <a:xfrm>
                <a:off x="1904334" y="9339263"/>
                <a:ext cx="4576763" cy="35607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540" name="Picture 51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01234" y="10226676"/>
                <a:ext cx="35877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1" name="Picture 51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501234" y="10226676"/>
                <a:ext cx="35877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5" name="Rectangle 518"/>
              <p:cNvSpPr>
                <a:spLocks noChangeArrowheads="1"/>
              </p:cNvSpPr>
              <p:nvPr/>
            </p:nvSpPr>
            <p:spPr bwMode="auto">
              <a:xfrm>
                <a:off x="2180559" y="12387263"/>
                <a:ext cx="28892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6" name="Rectangle 519"/>
              <p:cNvSpPr>
                <a:spLocks noChangeArrowheads="1"/>
              </p:cNvSpPr>
              <p:nvPr/>
            </p:nvSpPr>
            <p:spPr bwMode="auto">
              <a:xfrm>
                <a:off x="2096421" y="11980863"/>
                <a:ext cx="3714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7" name="Rectangle 520"/>
              <p:cNvSpPr>
                <a:spLocks noChangeArrowheads="1"/>
              </p:cNvSpPr>
              <p:nvPr/>
            </p:nvSpPr>
            <p:spPr bwMode="auto">
              <a:xfrm>
                <a:off x="2096421" y="11576051"/>
                <a:ext cx="3714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8" name="Rectangle 521"/>
              <p:cNvSpPr>
                <a:spLocks noChangeArrowheads="1"/>
              </p:cNvSpPr>
              <p:nvPr/>
            </p:nvSpPr>
            <p:spPr bwMode="auto">
              <a:xfrm>
                <a:off x="2096421" y="11169651"/>
                <a:ext cx="3714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9" name="Rectangle 522"/>
              <p:cNvSpPr>
                <a:spLocks noChangeArrowheads="1"/>
              </p:cNvSpPr>
              <p:nvPr/>
            </p:nvSpPr>
            <p:spPr bwMode="auto">
              <a:xfrm>
                <a:off x="2096421" y="10763251"/>
                <a:ext cx="3714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04" name="Rectangle 523"/>
              <p:cNvSpPr>
                <a:spLocks noChangeArrowheads="1"/>
              </p:cNvSpPr>
              <p:nvPr/>
            </p:nvSpPr>
            <p:spPr bwMode="auto">
              <a:xfrm>
                <a:off x="2013871" y="10358438"/>
                <a:ext cx="45243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3" name="TextBox 2"/>
            <p:cNvSpPr txBox="1"/>
            <p:nvPr/>
          </p:nvSpPr>
          <p:spPr>
            <a:xfrm>
              <a:off x="8918906" y="14995971"/>
              <a:ext cx="3934860" cy="369332"/>
            </a:xfrm>
            <a:prstGeom prst="rect">
              <a:avLst/>
            </a:prstGeom>
            <a:noFill/>
          </p:spPr>
          <p:txBody>
            <a:bodyPr wrap="none" rtlCol="0">
              <a:spAutoFit/>
            </a:bodyPr>
            <a:lstStyle/>
            <a:p>
              <a:r>
                <a:rPr lang="en-GB" sz="1800" dirty="0" smtClean="0"/>
                <a:t>The group discussion was helpful to me.</a:t>
              </a:r>
              <a:endParaRPr lang="en-GB" sz="1800" dirty="0"/>
            </a:p>
          </p:txBody>
        </p:sp>
      </p:grpSp>
      <p:grpSp>
        <p:nvGrpSpPr>
          <p:cNvPr id="21" name="Group 20"/>
          <p:cNvGrpSpPr/>
          <p:nvPr/>
        </p:nvGrpSpPr>
        <p:grpSpPr>
          <a:xfrm>
            <a:off x="7692165" y="18884402"/>
            <a:ext cx="6733023" cy="2827020"/>
            <a:chOff x="7692165" y="17876291"/>
            <a:chExt cx="6733023" cy="2827020"/>
          </a:xfrm>
        </p:grpSpPr>
        <p:grpSp>
          <p:nvGrpSpPr>
            <p:cNvPr id="15" name="Group 14"/>
            <p:cNvGrpSpPr/>
            <p:nvPr/>
          </p:nvGrpSpPr>
          <p:grpSpPr>
            <a:xfrm>
              <a:off x="10734904" y="17876291"/>
              <a:ext cx="3690284" cy="2824943"/>
              <a:chOff x="9829304" y="17876291"/>
              <a:chExt cx="3690284" cy="2824943"/>
            </a:xfrm>
          </p:grpSpPr>
          <p:sp>
            <p:nvSpPr>
              <p:cNvPr id="1806" name="Rectangle 817"/>
              <p:cNvSpPr>
                <a:spLocks noChangeArrowheads="1"/>
              </p:cNvSpPr>
              <p:nvPr/>
            </p:nvSpPr>
            <p:spPr bwMode="auto">
              <a:xfrm>
                <a:off x="9829304" y="17876291"/>
                <a:ext cx="3690284" cy="282494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842" name="Picture 81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0312820" y="18570638"/>
                <a:ext cx="2889981" cy="1837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 name="Picture 819"/>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0312820" y="18570638"/>
                <a:ext cx="2889981" cy="1837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07" name="Rectangle 820"/>
              <p:cNvSpPr>
                <a:spLocks noChangeArrowheads="1"/>
              </p:cNvSpPr>
              <p:nvPr/>
            </p:nvSpPr>
            <p:spPr bwMode="auto">
              <a:xfrm>
                <a:off x="10057167" y="20282493"/>
                <a:ext cx="233422" cy="199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08" name="Rectangle 821"/>
              <p:cNvSpPr>
                <a:spLocks noChangeArrowheads="1"/>
              </p:cNvSpPr>
              <p:nvPr/>
            </p:nvSpPr>
            <p:spPr bwMode="auto">
              <a:xfrm>
                <a:off x="9988623" y="19957831"/>
                <a:ext cx="300113" cy="199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09" name="Rectangle 822"/>
              <p:cNvSpPr>
                <a:spLocks noChangeArrowheads="1"/>
              </p:cNvSpPr>
              <p:nvPr/>
            </p:nvSpPr>
            <p:spPr bwMode="auto">
              <a:xfrm>
                <a:off x="9988623" y="19633169"/>
                <a:ext cx="300113" cy="199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10" name="Rectangle 823"/>
              <p:cNvSpPr>
                <a:spLocks noChangeArrowheads="1"/>
              </p:cNvSpPr>
              <p:nvPr/>
            </p:nvSpPr>
            <p:spPr bwMode="auto">
              <a:xfrm>
                <a:off x="9988623" y="19306663"/>
                <a:ext cx="300113" cy="199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13" name="Rectangle 824"/>
              <p:cNvSpPr>
                <a:spLocks noChangeArrowheads="1"/>
              </p:cNvSpPr>
              <p:nvPr/>
            </p:nvSpPr>
            <p:spPr bwMode="auto">
              <a:xfrm>
                <a:off x="9988623" y="18982000"/>
                <a:ext cx="300113" cy="199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14" name="Rectangle 825"/>
              <p:cNvSpPr>
                <a:spLocks noChangeArrowheads="1"/>
              </p:cNvSpPr>
              <p:nvPr/>
            </p:nvSpPr>
            <p:spPr bwMode="auto">
              <a:xfrm>
                <a:off x="9921932" y="18657338"/>
                <a:ext cx="366805" cy="199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757" name="Group 1756"/>
            <p:cNvGrpSpPr>
              <a:grpSpLocks noChangeAspect="1"/>
            </p:cNvGrpSpPr>
            <p:nvPr/>
          </p:nvGrpSpPr>
          <p:grpSpPr>
            <a:xfrm>
              <a:off x="7692165" y="17876291"/>
              <a:ext cx="3794125" cy="2827020"/>
              <a:chOff x="12419934" y="9380538"/>
              <a:chExt cx="4564063" cy="3533775"/>
            </a:xfrm>
          </p:grpSpPr>
          <p:sp>
            <p:nvSpPr>
              <p:cNvPr id="1514" name="Rectangle 535"/>
              <p:cNvSpPr>
                <a:spLocks noChangeArrowheads="1"/>
              </p:cNvSpPr>
              <p:nvPr/>
            </p:nvSpPr>
            <p:spPr bwMode="auto">
              <a:xfrm>
                <a:off x="12419934" y="9380538"/>
                <a:ext cx="4564063" cy="35337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560" name="Picture 53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3018421" y="10267951"/>
                <a:ext cx="3573463" cy="2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1" name="Picture 537"/>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3018421" y="10267951"/>
                <a:ext cx="3573463" cy="2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15" name="Rectangle 538"/>
              <p:cNvSpPr>
                <a:spLocks noChangeArrowheads="1"/>
              </p:cNvSpPr>
              <p:nvPr/>
            </p:nvSpPr>
            <p:spPr bwMode="auto">
              <a:xfrm>
                <a:off x="12700921" y="12407901"/>
                <a:ext cx="28892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16" name="Rectangle 539"/>
              <p:cNvSpPr>
                <a:spLocks noChangeArrowheads="1"/>
              </p:cNvSpPr>
              <p:nvPr/>
            </p:nvSpPr>
            <p:spPr bwMode="auto">
              <a:xfrm>
                <a:off x="12618371" y="12004676"/>
                <a:ext cx="36988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17" name="Rectangle 540"/>
              <p:cNvSpPr>
                <a:spLocks noChangeArrowheads="1"/>
              </p:cNvSpPr>
              <p:nvPr/>
            </p:nvSpPr>
            <p:spPr bwMode="auto">
              <a:xfrm>
                <a:off x="12618371" y="11599863"/>
                <a:ext cx="369888"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20" name="Rectangle 541"/>
              <p:cNvSpPr>
                <a:spLocks noChangeArrowheads="1"/>
              </p:cNvSpPr>
              <p:nvPr/>
            </p:nvSpPr>
            <p:spPr bwMode="auto">
              <a:xfrm>
                <a:off x="12618371" y="11196638"/>
                <a:ext cx="369888"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21" name="Rectangle 542"/>
              <p:cNvSpPr>
                <a:spLocks noChangeArrowheads="1"/>
              </p:cNvSpPr>
              <p:nvPr/>
            </p:nvSpPr>
            <p:spPr bwMode="auto">
              <a:xfrm>
                <a:off x="12618371" y="10793413"/>
                <a:ext cx="36988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22" name="Rectangle 543"/>
              <p:cNvSpPr>
                <a:spLocks noChangeArrowheads="1"/>
              </p:cNvSpPr>
              <p:nvPr/>
            </p:nvSpPr>
            <p:spPr bwMode="auto">
              <a:xfrm>
                <a:off x="12534234" y="10390188"/>
                <a:ext cx="45402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4" name="TextBox 3"/>
            <p:cNvSpPr txBox="1"/>
            <p:nvPr/>
          </p:nvSpPr>
          <p:spPr>
            <a:xfrm>
              <a:off x="8489562" y="17999055"/>
              <a:ext cx="5222392" cy="369332"/>
            </a:xfrm>
            <a:prstGeom prst="rect">
              <a:avLst/>
            </a:prstGeom>
            <a:noFill/>
          </p:spPr>
          <p:txBody>
            <a:bodyPr wrap="none" rtlCol="0">
              <a:spAutoFit/>
            </a:bodyPr>
            <a:lstStyle/>
            <a:p>
              <a:r>
                <a:rPr lang="en-GB" sz="1800" dirty="0" smtClean="0"/>
                <a:t>I have gained insight into how others care for patients</a:t>
              </a:r>
              <a:endParaRPr lang="en-GB" sz="1800" dirty="0"/>
            </a:p>
          </p:txBody>
        </p:sp>
      </p:grpSp>
      <p:grpSp>
        <p:nvGrpSpPr>
          <p:cNvPr id="22" name="Group 21"/>
          <p:cNvGrpSpPr/>
          <p:nvPr/>
        </p:nvGrpSpPr>
        <p:grpSpPr>
          <a:xfrm>
            <a:off x="7692166" y="21980746"/>
            <a:ext cx="6755650" cy="2825750"/>
            <a:chOff x="7692166" y="20972635"/>
            <a:chExt cx="6755650" cy="2825750"/>
          </a:xfrm>
        </p:grpSpPr>
        <p:grpSp>
          <p:nvGrpSpPr>
            <p:cNvPr id="16" name="Group 15"/>
            <p:cNvGrpSpPr/>
            <p:nvPr/>
          </p:nvGrpSpPr>
          <p:grpSpPr>
            <a:xfrm>
              <a:off x="10806912" y="20972635"/>
              <a:ext cx="3640904" cy="2825750"/>
              <a:chOff x="9901312" y="20972635"/>
              <a:chExt cx="3640904" cy="2825750"/>
            </a:xfrm>
          </p:grpSpPr>
          <p:sp>
            <p:nvSpPr>
              <p:cNvPr id="1817" name="Rectangle 828"/>
              <p:cNvSpPr>
                <a:spLocks noChangeArrowheads="1"/>
              </p:cNvSpPr>
              <p:nvPr/>
            </p:nvSpPr>
            <p:spPr bwMode="auto">
              <a:xfrm>
                <a:off x="9901312" y="20972635"/>
                <a:ext cx="3640904" cy="28257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853" name="Picture 829"/>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0408416" y="21675158"/>
                <a:ext cx="3133800" cy="183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54" name="Picture 830"/>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0408416" y="21675158"/>
                <a:ext cx="3133800" cy="183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18" name="Rectangle 831"/>
              <p:cNvSpPr>
                <a:spLocks noChangeArrowheads="1"/>
              </p:cNvSpPr>
              <p:nvPr/>
            </p:nvSpPr>
            <p:spPr bwMode="auto">
              <a:xfrm>
                <a:off x="10150115" y="23381092"/>
                <a:ext cx="239308" cy="198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19" name="Rectangle 832"/>
              <p:cNvSpPr>
                <a:spLocks noChangeArrowheads="1"/>
              </p:cNvSpPr>
              <p:nvPr/>
            </p:nvSpPr>
            <p:spPr bwMode="auto">
              <a:xfrm>
                <a:off x="10081741" y="23059392"/>
                <a:ext cx="307682" cy="198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20" name="Rectangle 833"/>
              <p:cNvSpPr>
                <a:spLocks noChangeArrowheads="1"/>
              </p:cNvSpPr>
              <p:nvPr/>
            </p:nvSpPr>
            <p:spPr bwMode="auto">
              <a:xfrm>
                <a:off x="10081741" y="22735853"/>
                <a:ext cx="307682" cy="198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21" name="Rectangle 834"/>
              <p:cNvSpPr>
                <a:spLocks noChangeArrowheads="1"/>
              </p:cNvSpPr>
              <p:nvPr/>
            </p:nvSpPr>
            <p:spPr bwMode="auto">
              <a:xfrm>
                <a:off x="10081741" y="22414151"/>
                <a:ext cx="307682" cy="198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24" name="Rectangle 835"/>
              <p:cNvSpPr>
                <a:spLocks noChangeArrowheads="1"/>
              </p:cNvSpPr>
              <p:nvPr/>
            </p:nvSpPr>
            <p:spPr bwMode="auto">
              <a:xfrm>
                <a:off x="10081741" y="22092451"/>
                <a:ext cx="307682" cy="198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25" name="Rectangle 836"/>
              <p:cNvSpPr>
                <a:spLocks noChangeArrowheads="1"/>
              </p:cNvSpPr>
              <p:nvPr/>
            </p:nvSpPr>
            <p:spPr bwMode="auto">
              <a:xfrm>
                <a:off x="10011469" y="21768912"/>
                <a:ext cx="376056" cy="198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756" name="Group 1755"/>
            <p:cNvGrpSpPr>
              <a:grpSpLocks noChangeAspect="1"/>
            </p:cNvGrpSpPr>
            <p:nvPr/>
          </p:nvGrpSpPr>
          <p:grpSpPr>
            <a:xfrm>
              <a:off x="7692166" y="20972635"/>
              <a:ext cx="3882390" cy="2825750"/>
              <a:chOff x="4639596" y="13285788"/>
              <a:chExt cx="4852988" cy="3532188"/>
            </a:xfrm>
          </p:grpSpPr>
          <p:sp>
            <p:nvSpPr>
              <p:cNvPr id="1525" name="Rectangle 546"/>
              <p:cNvSpPr>
                <a:spLocks noChangeArrowheads="1"/>
              </p:cNvSpPr>
              <p:nvPr/>
            </p:nvSpPr>
            <p:spPr bwMode="auto">
              <a:xfrm>
                <a:off x="4639596" y="13285788"/>
                <a:ext cx="4852988" cy="35321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571" name="Picture 54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250784" y="14171613"/>
                <a:ext cx="3781425"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72" name="Picture 54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250784" y="14171613"/>
                <a:ext cx="3781425"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26" name="Rectangle 549"/>
              <p:cNvSpPr>
                <a:spLocks noChangeArrowheads="1"/>
              </p:cNvSpPr>
              <p:nvPr/>
            </p:nvSpPr>
            <p:spPr bwMode="auto">
              <a:xfrm>
                <a:off x="4939634" y="16311563"/>
                <a:ext cx="28892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27" name="Rectangle 550"/>
              <p:cNvSpPr>
                <a:spLocks noChangeArrowheads="1"/>
              </p:cNvSpPr>
              <p:nvPr/>
            </p:nvSpPr>
            <p:spPr bwMode="auto">
              <a:xfrm>
                <a:off x="4855496" y="15909926"/>
                <a:ext cx="3714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28" name="Rectangle 551"/>
              <p:cNvSpPr>
                <a:spLocks noChangeArrowheads="1"/>
              </p:cNvSpPr>
              <p:nvPr/>
            </p:nvSpPr>
            <p:spPr bwMode="auto">
              <a:xfrm>
                <a:off x="4855496" y="15508288"/>
                <a:ext cx="3714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1" name="Rectangle 552"/>
              <p:cNvSpPr>
                <a:spLocks noChangeArrowheads="1"/>
              </p:cNvSpPr>
              <p:nvPr/>
            </p:nvSpPr>
            <p:spPr bwMode="auto">
              <a:xfrm>
                <a:off x="4855496" y="15106651"/>
                <a:ext cx="3714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2" name="Rectangle 553"/>
              <p:cNvSpPr>
                <a:spLocks noChangeArrowheads="1"/>
              </p:cNvSpPr>
              <p:nvPr/>
            </p:nvSpPr>
            <p:spPr bwMode="auto">
              <a:xfrm>
                <a:off x="4855496" y="14705013"/>
                <a:ext cx="3714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3" name="Rectangle 554"/>
              <p:cNvSpPr>
                <a:spLocks noChangeArrowheads="1"/>
              </p:cNvSpPr>
              <p:nvPr/>
            </p:nvSpPr>
            <p:spPr bwMode="auto">
              <a:xfrm>
                <a:off x="4772946" y="14303376"/>
                <a:ext cx="452438"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5" name="TextBox 4"/>
            <p:cNvSpPr txBox="1"/>
            <p:nvPr/>
          </p:nvSpPr>
          <p:spPr>
            <a:xfrm>
              <a:off x="9545096" y="21195760"/>
              <a:ext cx="3875485" cy="369332"/>
            </a:xfrm>
            <a:prstGeom prst="rect">
              <a:avLst/>
            </a:prstGeom>
            <a:noFill/>
          </p:spPr>
          <p:txBody>
            <a:bodyPr wrap="none" rtlCol="0">
              <a:spAutoFit/>
            </a:bodyPr>
            <a:lstStyle/>
            <a:p>
              <a:r>
                <a:rPr lang="en-GB" sz="1800" dirty="0" smtClean="0"/>
                <a:t>I plan to attend Schwartz Rounds again </a:t>
              </a:r>
              <a:endParaRPr lang="en-GB" sz="1800" dirty="0"/>
            </a:p>
          </p:txBody>
        </p:sp>
      </p:grpSp>
      <p:grpSp>
        <p:nvGrpSpPr>
          <p:cNvPr id="23" name="Group 22"/>
          <p:cNvGrpSpPr/>
          <p:nvPr/>
        </p:nvGrpSpPr>
        <p:grpSpPr>
          <a:xfrm>
            <a:off x="7692166" y="25069812"/>
            <a:ext cx="6733022" cy="2815590"/>
            <a:chOff x="7692166" y="24061701"/>
            <a:chExt cx="6733022" cy="2815590"/>
          </a:xfrm>
        </p:grpSpPr>
        <p:grpSp>
          <p:nvGrpSpPr>
            <p:cNvPr id="10" name="Group 9"/>
            <p:cNvGrpSpPr/>
            <p:nvPr/>
          </p:nvGrpSpPr>
          <p:grpSpPr>
            <a:xfrm>
              <a:off x="10662896" y="24061701"/>
              <a:ext cx="3762292" cy="2815590"/>
              <a:chOff x="9757296" y="24061701"/>
              <a:chExt cx="3762292" cy="2815590"/>
            </a:xfrm>
          </p:grpSpPr>
          <p:sp>
            <p:nvSpPr>
              <p:cNvPr id="1828" name="Rectangle 839"/>
              <p:cNvSpPr>
                <a:spLocks noChangeArrowheads="1"/>
              </p:cNvSpPr>
              <p:nvPr/>
            </p:nvSpPr>
            <p:spPr bwMode="auto">
              <a:xfrm>
                <a:off x="9757296" y="24061701"/>
                <a:ext cx="3762292" cy="281559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864" name="Picture 84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0240657" y="24764337"/>
                <a:ext cx="2856718" cy="1797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65" name="Picture 841"/>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0240657" y="24764337"/>
                <a:ext cx="2856718" cy="1797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29" name="Rectangle 842"/>
              <p:cNvSpPr>
                <a:spLocks noChangeArrowheads="1"/>
              </p:cNvSpPr>
              <p:nvPr/>
            </p:nvSpPr>
            <p:spPr bwMode="auto">
              <a:xfrm>
                <a:off x="9987209" y="26440136"/>
                <a:ext cx="228103" cy="196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30" name="Rectangle 843"/>
              <p:cNvSpPr>
                <a:spLocks noChangeArrowheads="1"/>
              </p:cNvSpPr>
              <p:nvPr/>
            </p:nvSpPr>
            <p:spPr bwMode="auto">
              <a:xfrm>
                <a:off x="9920227" y="26122405"/>
                <a:ext cx="293275" cy="196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31" name="Rectangle 844"/>
              <p:cNvSpPr>
                <a:spLocks noChangeArrowheads="1"/>
              </p:cNvSpPr>
              <p:nvPr/>
            </p:nvSpPr>
            <p:spPr bwMode="auto">
              <a:xfrm>
                <a:off x="9920227" y="25804676"/>
                <a:ext cx="293275" cy="196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34" name="Rectangle 845"/>
              <p:cNvSpPr>
                <a:spLocks noChangeArrowheads="1"/>
              </p:cNvSpPr>
              <p:nvPr/>
            </p:nvSpPr>
            <p:spPr bwMode="auto">
              <a:xfrm>
                <a:off x="9920227" y="25486946"/>
                <a:ext cx="293275" cy="196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35" name="Rectangle 846"/>
              <p:cNvSpPr>
                <a:spLocks noChangeArrowheads="1"/>
              </p:cNvSpPr>
              <p:nvPr/>
            </p:nvSpPr>
            <p:spPr bwMode="auto">
              <a:xfrm>
                <a:off x="9920227" y="25169216"/>
                <a:ext cx="293275" cy="196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36" name="Rectangle 847"/>
              <p:cNvSpPr>
                <a:spLocks noChangeArrowheads="1"/>
              </p:cNvSpPr>
              <p:nvPr/>
            </p:nvSpPr>
            <p:spPr bwMode="auto">
              <a:xfrm>
                <a:off x="9855054" y="24851486"/>
                <a:ext cx="358448" cy="196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755" name="Group 1754"/>
            <p:cNvGrpSpPr>
              <a:grpSpLocks noChangeAspect="1"/>
            </p:cNvGrpSpPr>
            <p:nvPr/>
          </p:nvGrpSpPr>
          <p:grpSpPr>
            <a:xfrm>
              <a:off x="7692166" y="24061701"/>
              <a:ext cx="3705860" cy="2815590"/>
              <a:chOff x="9808496" y="13298488"/>
              <a:chExt cx="4632325" cy="3519488"/>
            </a:xfrm>
          </p:grpSpPr>
          <p:sp>
            <p:nvSpPr>
              <p:cNvPr id="1536" name="Rectangle 557"/>
              <p:cNvSpPr>
                <a:spLocks noChangeArrowheads="1"/>
              </p:cNvSpPr>
              <p:nvPr/>
            </p:nvSpPr>
            <p:spPr bwMode="auto">
              <a:xfrm>
                <a:off x="9808496" y="13298488"/>
                <a:ext cx="4632325" cy="35194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582" name="Picture 558"/>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0419684" y="14185901"/>
                <a:ext cx="3616325" cy="226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83" name="Picture 559"/>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0419684" y="14185901"/>
                <a:ext cx="3616325" cy="226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 name="Rectangle 560"/>
              <p:cNvSpPr>
                <a:spLocks noChangeArrowheads="1"/>
              </p:cNvSpPr>
              <p:nvPr/>
            </p:nvSpPr>
            <p:spPr bwMode="auto">
              <a:xfrm>
                <a:off x="10099009" y="16314738"/>
                <a:ext cx="28733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8" name="Rectangle 561"/>
              <p:cNvSpPr>
                <a:spLocks noChangeArrowheads="1"/>
              </p:cNvSpPr>
              <p:nvPr/>
            </p:nvSpPr>
            <p:spPr bwMode="auto">
              <a:xfrm>
                <a:off x="10014871" y="15913101"/>
                <a:ext cx="3714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20%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9" name="Rectangle 562"/>
              <p:cNvSpPr>
                <a:spLocks noChangeArrowheads="1"/>
              </p:cNvSpPr>
              <p:nvPr/>
            </p:nvSpPr>
            <p:spPr bwMode="auto">
              <a:xfrm>
                <a:off x="10014871" y="15513051"/>
                <a:ext cx="3714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40%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42" name="Rectangle 563"/>
              <p:cNvSpPr>
                <a:spLocks noChangeArrowheads="1"/>
              </p:cNvSpPr>
              <p:nvPr/>
            </p:nvSpPr>
            <p:spPr bwMode="auto">
              <a:xfrm>
                <a:off x="10014871" y="15111413"/>
                <a:ext cx="3714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60%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43" name="Rectangle 564"/>
              <p:cNvSpPr>
                <a:spLocks noChangeArrowheads="1"/>
              </p:cNvSpPr>
              <p:nvPr/>
            </p:nvSpPr>
            <p:spPr bwMode="auto">
              <a:xfrm>
                <a:off x="10014871" y="14711363"/>
                <a:ext cx="3714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80%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44" name="Rectangle 565"/>
              <p:cNvSpPr>
                <a:spLocks noChangeArrowheads="1"/>
              </p:cNvSpPr>
              <p:nvPr/>
            </p:nvSpPr>
            <p:spPr bwMode="auto">
              <a:xfrm>
                <a:off x="9930734" y="14309726"/>
                <a:ext cx="45402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595959"/>
                    </a:solidFill>
                    <a:effectLst/>
                    <a:latin typeface="Calibri" pitchFamily="34" charset="0"/>
                    <a:cs typeface="Arial" pitchFamily="34" charset="0"/>
                  </a:rPr>
                  <a:t>100%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6" name="TextBox 5"/>
            <p:cNvSpPr txBox="1"/>
            <p:nvPr/>
          </p:nvSpPr>
          <p:spPr>
            <a:xfrm>
              <a:off x="8572176" y="24285003"/>
              <a:ext cx="5003999" cy="369332"/>
            </a:xfrm>
            <a:prstGeom prst="rect">
              <a:avLst/>
            </a:prstGeom>
            <a:noFill/>
          </p:spPr>
          <p:txBody>
            <a:bodyPr wrap="none" rtlCol="0">
              <a:spAutoFit/>
            </a:bodyPr>
            <a:lstStyle/>
            <a:p>
              <a:r>
                <a:rPr lang="en-GB" sz="1800" dirty="0" smtClean="0"/>
                <a:t>I would recommend Schwartz Rounds to colleagues</a:t>
              </a:r>
              <a:endParaRPr lang="en-GB" sz="1800" dirty="0"/>
            </a:p>
          </p:txBody>
        </p:sp>
      </p:grpSp>
      <p:sp>
        <p:nvSpPr>
          <p:cNvPr id="27" name="TextBox 26"/>
          <p:cNvSpPr txBox="1"/>
          <p:nvPr/>
        </p:nvSpPr>
        <p:spPr>
          <a:xfrm>
            <a:off x="11480168" y="5536257"/>
            <a:ext cx="2773195" cy="769441"/>
          </a:xfrm>
          <a:prstGeom prst="rect">
            <a:avLst/>
          </a:prstGeom>
          <a:noFill/>
        </p:spPr>
        <p:txBody>
          <a:bodyPr wrap="none" rtlCol="0">
            <a:spAutoFit/>
          </a:bodyPr>
          <a:lstStyle/>
          <a:p>
            <a:r>
              <a:rPr lang="en-GB" sz="4400" dirty="0" smtClean="0">
                <a:solidFill>
                  <a:schemeClr val="accent1">
                    <a:lumMod val="75000"/>
                  </a:schemeClr>
                </a:solidFill>
              </a:rPr>
              <a:t>Day rounds</a:t>
            </a:r>
            <a:endParaRPr lang="en-GB" sz="4400" dirty="0">
              <a:solidFill>
                <a:schemeClr val="accent1">
                  <a:lumMod val="75000"/>
                </a:schemeClr>
              </a:solidFill>
            </a:endParaRPr>
          </a:p>
        </p:txBody>
      </p:sp>
      <p:sp>
        <p:nvSpPr>
          <p:cNvPr id="28" name="TextBox 27"/>
          <p:cNvSpPr txBox="1"/>
          <p:nvPr/>
        </p:nvSpPr>
        <p:spPr>
          <a:xfrm>
            <a:off x="274200" y="9211507"/>
            <a:ext cx="6316229" cy="10556736"/>
          </a:xfrm>
          <a:prstGeom prst="rect">
            <a:avLst/>
          </a:prstGeom>
          <a:noFill/>
        </p:spPr>
        <p:txBody>
          <a:bodyPr wrap="square" rtlCol="0">
            <a:spAutoFit/>
          </a:bodyPr>
          <a:lstStyle/>
          <a:p>
            <a:r>
              <a:rPr lang="en-GB" sz="2000" dirty="0"/>
              <a:t>The Royal Hospital for </a:t>
            </a:r>
            <a:r>
              <a:rPr lang="en-GB" sz="2000" dirty="0" err="1"/>
              <a:t>Neuro-disability</a:t>
            </a:r>
            <a:r>
              <a:rPr lang="en-GB" sz="2000" dirty="0"/>
              <a:t> </a:t>
            </a:r>
            <a:r>
              <a:rPr lang="en-GB" sz="2000" dirty="0" smtClean="0"/>
              <a:t> (RHN) has </a:t>
            </a:r>
            <a:r>
              <a:rPr lang="en-GB" sz="2000" dirty="0"/>
              <a:t>been running Schwartz rounds since April 2015. It all started with the support of the Health Innovation Network and the </a:t>
            </a:r>
            <a:r>
              <a:rPr lang="en-GB" sz="2000" dirty="0" smtClean="0"/>
              <a:t>Point </a:t>
            </a:r>
            <a:r>
              <a:rPr lang="en-GB" sz="2000" dirty="0"/>
              <a:t>of </a:t>
            </a:r>
            <a:r>
              <a:rPr lang="en-GB" sz="2000" dirty="0" smtClean="0"/>
              <a:t>Care </a:t>
            </a:r>
            <a:r>
              <a:rPr lang="en-GB" sz="2000" dirty="0"/>
              <a:t>F</a:t>
            </a:r>
            <a:r>
              <a:rPr lang="en-GB" sz="2000" dirty="0" smtClean="0"/>
              <a:t>oundation.</a:t>
            </a:r>
          </a:p>
          <a:p>
            <a:endParaRPr lang="en-GB" sz="2000" dirty="0"/>
          </a:p>
          <a:p>
            <a:r>
              <a:rPr lang="en-GB" sz="2000" dirty="0"/>
              <a:t>A typical round will be scheduled during the day at lunchtime</a:t>
            </a:r>
            <a:r>
              <a:rPr lang="en-GB" sz="2000" dirty="0" smtClean="0"/>
              <a:t>.</a:t>
            </a:r>
          </a:p>
          <a:p>
            <a:endParaRPr lang="en-GB" sz="2000" dirty="0"/>
          </a:p>
          <a:p>
            <a:r>
              <a:rPr lang="en-GB" sz="2000" dirty="0"/>
              <a:t>The rounds </a:t>
            </a:r>
            <a:r>
              <a:rPr lang="en-GB" sz="2000" dirty="0" smtClean="0"/>
              <a:t>have </a:t>
            </a:r>
            <a:r>
              <a:rPr lang="en-GB" sz="2000" dirty="0"/>
              <a:t>been well attended and received good feedback. However we had some queries by our night staff about the rounds. </a:t>
            </a:r>
            <a:endParaRPr lang="en-GB" sz="2000" dirty="0" smtClean="0"/>
          </a:p>
          <a:p>
            <a:endParaRPr lang="en-GB" sz="2000" dirty="0"/>
          </a:p>
          <a:p>
            <a:r>
              <a:rPr lang="en-GB" sz="2000" dirty="0"/>
              <a:t>We have two different teams </a:t>
            </a:r>
            <a:r>
              <a:rPr lang="en-GB" sz="2000" dirty="0" smtClean="0"/>
              <a:t>on night </a:t>
            </a:r>
            <a:r>
              <a:rPr lang="en-GB" sz="2000" dirty="0"/>
              <a:t>shift. Staff on nights do not rotate between </a:t>
            </a:r>
            <a:r>
              <a:rPr lang="en-GB" sz="2000" dirty="0" smtClean="0"/>
              <a:t>teams </a:t>
            </a:r>
            <a:r>
              <a:rPr lang="en-GB" sz="2000" dirty="0"/>
              <a:t>or </a:t>
            </a:r>
            <a:r>
              <a:rPr lang="en-GB" sz="2000" dirty="0" smtClean="0"/>
              <a:t>between day and night shift. </a:t>
            </a:r>
            <a:r>
              <a:rPr lang="en-GB" sz="2000" dirty="0"/>
              <a:t>So there was no way for them to be part of a </a:t>
            </a:r>
            <a:r>
              <a:rPr lang="en-GB" sz="2000" dirty="0" smtClean="0"/>
              <a:t>round </a:t>
            </a:r>
            <a:r>
              <a:rPr lang="en-GB" sz="2000" dirty="0" smtClean="0"/>
              <a:t>as scheduled.</a:t>
            </a:r>
          </a:p>
          <a:p>
            <a:endParaRPr lang="en-GB" sz="2000" dirty="0"/>
          </a:p>
          <a:p>
            <a:endParaRPr lang="en-GB" sz="2000" dirty="0" smtClean="0"/>
          </a:p>
          <a:p>
            <a:endParaRPr lang="en-GB" sz="2000" dirty="0"/>
          </a:p>
          <a:p>
            <a:r>
              <a:rPr lang="en-GB" sz="2000" dirty="0"/>
              <a:t>Our chaplain, Geoff Coyne, has supported the Schwartz rounds from the </a:t>
            </a:r>
            <a:r>
              <a:rPr lang="en-GB" sz="2000" dirty="0" smtClean="0"/>
              <a:t>beginning. He proposed to facilitate </a:t>
            </a:r>
            <a:r>
              <a:rPr lang="en-GB" sz="2000" dirty="0"/>
              <a:t>a Schwartz round </a:t>
            </a:r>
            <a:r>
              <a:rPr lang="en-GB" sz="2000" dirty="0" smtClean="0"/>
              <a:t>during </a:t>
            </a:r>
            <a:r>
              <a:rPr lang="en-GB" sz="2000" dirty="0" smtClean="0"/>
              <a:t>one of his </a:t>
            </a:r>
            <a:r>
              <a:rPr lang="en-GB" sz="2000" dirty="0" smtClean="0"/>
              <a:t>monthly  </a:t>
            </a:r>
            <a:r>
              <a:rPr lang="en-GB" sz="2000" dirty="0"/>
              <a:t>night </a:t>
            </a:r>
            <a:r>
              <a:rPr lang="en-GB" sz="2000" dirty="0" smtClean="0"/>
              <a:t>tour. This meant that </a:t>
            </a:r>
            <a:r>
              <a:rPr lang="en-GB" sz="2000" dirty="0"/>
              <a:t>each night team will have a round every two months</a:t>
            </a:r>
            <a:r>
              <a:rPr lang="en-GB" sz="2000" dirty="0" smtClean="0"/>
              <a:t>.</a:t>
            </a:r>
          </a:p>
          <a:p>
            <a:endParaRPr lang="en-GB" sz="2000" dirty="0"/>
          </a:p>
          <a:p>
            <a:r>
              <a:rPr lang="en-GB" sz="2000" dirty="0"/>
              <a:t>We decided to follow the same format as a </a:t>
            </a:r>
            <a:r>
              <a:rPr lang="en-GB" sz="2000" dirty="0" smtClean="0"/>
              <a:t>day Schwartz </a:t>
            </a:r>
            <a:r>
              <a:rPr lang="en-GB" sz="2000" dirty="0"/>
              <a:t>round but have a shorter one: </a:t>
            </a:r>
            <a:endParaRPr lang="en-GB" sz="2000" dirty="0" smtClean="0"/>
          </a:p>
          <a:p>
            <a:pPr marL="342900" indent="-342900">
              <a:buFont typeface="Arial" panose="020B0604020202020204" pitchFamily="34" charset="0"/>
              <a:buChar char="•"/>
            </a:pPr>
            <a:r>
              <a:rPr lang="en-GB" sz="2000" dirty="0" smtClean="0"/>
              <a:t>45 </a:t>
            </a:r>
            <a:r>
              <a:rPr lang="en-GB" sz="2000" dirty="0"/>
              <a:t>minutes per round, </a:t>
            </a:r>
            <a:endParaRPr lang="en-GB" sz="2000" dirty="0" smtClean="0"/>
          </a:p>
          <a:p>
            <a:pPr marL="342900" indent="-342900">
              <a:buFont typeface="Arial" panose="020B0604020202020204" pitchFamily="34" charset="0"/>
              <a:buChar char="•"/>
            </a:pPr>
            <a:r>
              <a:rPr lang="en-GB" sz="2000" dirty="0" smtClean="0"/>
              <a:t>2 </a:t>
            </a:r>
            <a:r>
              <a:rPr lang="en-GB" sz="2000" dirty="0"/>
              <a:t>panel members and </a:t>
            </a:r>
            <a:endParaRPr lang="en-GB" sz="2000" dirty="0" smtClean="0"/>
          </a:p>
          <a:p>
            <a:pPr marL="342900" indent="-342900">
              <a:buFont typeface="Arial" panose="020B0604020202020204" pitchFamily="34" charset="0"/>
              <a:buChar char="•"/>
            </a:pPr>
            <a:r>
              <a:rPr lang="en-GB" sz="2000" dirty="0" smtClean="0"/>
              <a:t>one </a:t>
            </a:r>
            <a:r>
              <a:rPr lang="en-GB" sz="2000" dirty="0"/>
              <a:t>facilitator. </a:t>
            </a:r>
            <a:endParaRPr lang="en-GB" sz="2000" dirty="0" smtClean="0"/>
          </a:p>
          <a:p>
            <a:r>
              <a:rPr lang="en-GB" sz="2000" dirty="0" smtClean="0"/>
              <a:t>Refreshments served </a:t>
            </a:r>
            <a:r>
              <a:rPr lang="en-GB" sz="2000" dirty="0"/>
              <a:t>before the round around midnight</a:t>
            </a:r>
            <a:r>
              <a:rPr lang="en-GB" sz="2000" dirty="0" smtClean="0"/>
              <a:t>.</a:t>
            </a:r>
          </a:p>
          <a:p>
            <a:endParaRPr lang="en-GB" sz="2000" dirty="0"/>
          </a:p>
          <a:p>
            <a:r>
              <a:rPr lang="en-GB" sz="2000" dirty="0" smtClean="0"/>
              <a:t>The </a:t>
            </a:r>
            <a:r>
              <a:rPr lang="en-GB" sz="2000" dirty="0"/>
              <a:t>first night Schwartz round started in November 2016. The night rounds have been running for a year now</a:t>
            </a:r>
            <a:r>
              <a:rPr lang="en-GB" sz="2000" dirty="0" smtClean="0"/>
              <a:t>.</a:t>
            </a:r>
            <a:endParaRPr lang="en-GB" sz="2000" dirty="0"/>
          </a:p>
        </p:txBody>
      </p:sp>
      <p:sp>
        <p:nvSpPr>
          <p:cNvPr id="29" name="TextBox 28"/>
          <p:cNvSpPr txBox="1"/>
          <p:nvPr/>
        </p:nvSpPr>
        <p:spPr>
          <a:xfrm>
            <a:off x="274200" y="8156952"/>
            <a:ext cx="2456891" cy="646331"/>
          </a:xfrm>
          <a:prstGeom prst="rect">
            <a:avLst/>
          </a:prstGeom>
          <a:noFill/>
        </p:spPr>
        <p:txBody>
          <a:bodyPr wrap="none" rtlCol="0">
            <a:spAutoFit/>
          </a:bodyPr>
          <a:lstStyle/>
          <a:p>
            <a:r>
              <a:rPr lang="en-GB" sz="3600" b="1" dirty="0" smtClean="0">
                <a:solidFill>
                  <a:srgbClr val="002060"/>
                </a:solidFill>
              </a:rPr>
              <a:t>Background</a:t>
            </a:r>
            <a:endParaRPr lang="en-GB" sz="3600" b="1" dirty="0">
              <a:solidFill>
                <a:srgbClr val="002060"/>
              </a:solidFill>
            </a:endParaRPr>
          </a:p>
        </p:txBody>
      </p:sp>
      <p:sp>
        <p:nvSpPr>
          <p:cNvPr id="30" name="TextBox 29"/>
          <p:cNvSpPr txBox="1"/>
          <p:nvPr/>
        </p:nvSpPr>
        <p:spPr>
          <a:xfrm>
            <a:off x="396256" y="5261531"/>
            <a:ext cx="6619214" cy="2677656"/>
          </a:xfrm>
          <a:prstGeom prst="rect">
            <a:avLst/>
          </a:prstGeom>
          <a:noFill/>
        </p:spPr>
        <p:txBody>
          <a:bodyPr wrap="square" rtlCol="0">
            <a:spAutoFit/>
          </a:bodyPr>
          <a:lstStyle/>
          <a:p>
            <a:r>
              <a:rPr lang="en-GB" sz="2800" b="1" dirty="0" smtClean="0">
                <a:solidFill>
                  <a:srgbClr val="002060"/>
                </a:solidFill>
              </a:rPr>
              <a:t>In the poster we present our reflections after one year of night </a:t>
            </a:r>
            <a:r>
              <a:rPr lang="en-GB" sz="2800" b="1" dirty="0">
                <a:solidFill>
                  <a:srgbClr val="002060"/>
                </a:solidFill>
              </a:rPr>
              <a:t>S</a:t>
            </a:r>
            <a:r>
              <a:rPr lang="en-GB" sz="2800" b="1" dirty="0" smtClean="0">
                <a:solidFill>
                  <a:srgbClr val="002060"/>
                </a:solidFill>
              </a:rPr>
              <a:t>chwartz rounds.</a:t>
            </a:r>
          </a:p>
          <a:p>
            <a:endParaRPr lang="en-GB" sz="2800" b="1" dirty="0" smtClean="0">
              <a:solidFill>
                <a:srgbClr val="002060"/>
              </a:solidFill>
            </a:endParaRPr>
          </a:p>
          <a:p>
            <a:r>
              <a:rPr lang="en-GB" sz="2800" b="1" dirty="0" smtClean="0">
                <a:solidFill>
                  <a:srgbClr val="002060"/>
                </a:solidFill>
              </a:rPr>
              <a:t>We compare the first year of night </a:t>
            </a:r>
            <a:r>
              <a:rPr lang="en-GB" sz="2800" b="1" dirty="0">
                <a:solidFill>
                  <a:srgbClr val="002060"/>
                </a:solidFill>
              </a:rPr>
              <a:t>Schwartz </a:t>
            </a:r>
            <a:r>
              <a:rPr lang="en-GB" sz="2800" b="1" dirty="0" smtClean="0">
                <a:solidFill>
                  <a:srgbClr val="002060"/>
                </a:solidFill>
              </a:rPr>
              <a:t>rounds with the first year of day </a:t>
            </a:r>
            <a:r>
              <a:rPr lang="en-GB" sz="2800" b="1" dirty="0">
                <a:solidFill>
                  <a:srgbClr val="002060"/>
                </a:solidFill>
              </a:rPr>
              <a:t>Schwartz </a:t>
            </a:r>
            <a:r>
              <a:rPr lang="en-GB" sz="2800" b="1" dirty="0" smtClean="0">
                <a:solidFill>
                  <a:srgbClr val="002060"/>
                </a:solidFill>
              </a:rPr>
              <a:t>rounds</a:t>
            </a:r>
            <a:endParaRPr lang="en-GB" sz="2800" b="1" dirty="0">
              <a:solidFill>
                <a:srgbClr val="002060"/>
              </a:solidFill>
            </a:endParaRPr>
          </a:p>
        </p:txBody>
      </p:sp>
      <p:sp>
        <p:nvSpPr>
          <p:cNvPr id="31" name="TextBox 30"/>
          <p:cNvSpPr txBox="1"/>
          <p:nvPr/>
        </p:nvSpPr>
        <p:spPr>
          <a:xfrm>
            <a:off x="197566" y="20571359"/>
            <a:ext cx="6392863" cy="3785652"/>
          </a:xfrm>
          <a:prstGeom prst="rect">
            <a:avLst/>
          </a:prstGeom>
          <a:noFill/>
        </p:spPr>
        <p:txBody>
          <a:bodyPr wrap="square" rtlCol="0">
            <a:spAutoFit/>
          </a:bodyPr>
          <a:lstStyle/>
          <a:p>
            <a:r>
              <a:rPr lang="en-GB" sz="2000" dirty="0" smtClean="0"/>
              <a:t>The night teams selected their own </a:t>
            </a:r>
            <a:r>
              <a:rPr lang="en-GB" sz="2000" dirty="0" smtClean="0"/>
              <a:t>themes:</a:t>
            </a:r>
            <a:endParaRPr lang="en-GB" sz="2000" dirty="0" smtClean="0"/>
          </a:p>
          <a:p>
            <a:endParaRPr lang="en-GB" sz="2000" dirty="0" smtClean="0"/>
          </a:p>
          <a:p>
            <a:pPr marL="342900" indent="-342900">
              <a:buFont typeface="Arial" panose="020B0604020202020204" pitchFamily="34" charset="0"/>
              <a:buChar char="•"/>
            </a:pPr>
            <a:r>
              <a:rPr lang="en-GB" sz="2000" dirty="0"/>
              <a:t>The feeling I tried to hide: </a:t>
            </a:r>
            <a:r>
              <a:rPr lang="en-GB" sz="2000" dirty="0" smtClean="0"/>
              <a:t>“Encountering </a:t>
            </a:r>
            <a:r>
              <a:rPr lang="en-GB" sz="2000" dirty="0"/>
              <a:t>Severe disability at RHN</a:t>
            </a:r>
            <a:r>
              <a:rPr lang="en-GB" sz="2000" dirty="0" smtClean="0"/>
              <a:t>”.</a:t>
            </a:r>
            <a:endParaRPr lang="en-GB" sz="2000" dirty="0"/>
          </a:p>
          <a:p>
            <a:pPr marL="342900" indent="-342900">
              <a:buFont typeface="Arial" panose="020B0604020202020204" pitchFamily="34" charset="0"/>
              <a:buChar char="•"/>
            </a:pPr>
            <a:r>
              <a:rPr lang="en-GB" sz="2000" dirty="0"/>
              <a:t>Feeling Undervalued: But what makes me want to come back the next </a:t>
            </a:r>
            <a:r>
              <a:rPr lang="en-GB" sz="2000" dirty="0" smtClean="0"/>
              <a:t>day.</a:t>
            </a:r>
            <a:endParaRPr lang="en-GB" sz="2000" dirty="0"/>
          </a:p>
          <a:p>
            <a:pPr marL="342900" indent="-342900">
              <a:buFont typeface="Arial" panose="020B0604020202020204" pitchFamily="34" charset="0"/>
              <a:buChar char="•"/>
            </a:pPr>
            <a:r>
              <a:rPr lang="en-GB" sz="2000" dirty="0"/>
              <a:t>Looking after a patient that didn’t like </a:t>
            </a:r>
            <a:r>
              <a:rPr lang="en-GB" sz="2000" dirty="0" smtClean="0"/>
              <a:t>me.</a:t>
            </a:r>
            <a:endParaRPr lang="en-GB" sz="2000" dirty="0"/>
          </a:p>
          <a:p>
            <a:pPr marL="342900" indent="-342900">
              <a:buFont typeface="Arial" panose="020B0604020202020204" pitchFamily="34" charset="0"/>
              <a:buChar char="•"/>
            </a:pPr>
            <a:r>
              <a:rPr lang="en-GB" sz="2000" dirty="0"/>
              <a:t>The patient I will never </a:t>
            </a:r>
            <a:r>
              <a:rPr lang="en-GB" sz="2000" dirty="0" smtClean="0"/>
              <a:t>forget.</a:t>
            </a:r>
            <a:endParaRPr lang="en-GB" sz="2000" dirty="0"/>
          </a:p>
          <a:p>
            <a:pPr marL="342900" indent="-342900">
              <a:buFont typeface="Arial" panose="020B0604020202020204" pitchFamily="34" charset="0"/>
              <a:buChar char="•"/>
            </a:pPr>
            <a:r>
              <a:rPr lang="en-GB" sz="2000" dirty="0"/>
              <a:t>Breaking Bad </a:t>
            </a:r>
            <a:r>
              <a:rPr lang="en-GB" sz="2000" dirty="0" smtClean="0"/>
              <a:t>News.</a:t>
            </a:r>
            <a:endParaRPr lang="en-GB" sz="2000" dirty="0"/>
          </a:p>
          <a:p>
            <a:pPr marL="342900" indent="-342900">
              <a:buFont typeface="Arial" panose="020B0604020202020204" pitchFamily="34" charset="0"/>
              <a:buChar char="•"/>
            </a:pPr>
            <a:r>
              <a:rPr lang="en-GB" sz="2000" dirty="0"/>
              <a:t>When a patient </a:t>
            </a:r>
            <a:r>
              <a:rPr lang="en-GB" sz="2000" dirty="0" smtClean="0"/>
              <a:t>dies.</a:t>
            </a:r>
            <a:endParaRPr lang="en-GB" sz="2000" dirty="0"/>
          </a:p>
          <a:p>
            <a:pPr marL="342900" indent="-342900">
              <a:buFont typeface="Arial" panose="020B0604020202020204" pitchFamily="34" charset="0"/>
              <a:buChar char="•"/>
            </a:pPr>
            <a:r>
              <a:rPr lang="en-GB" sz="2000" dirty="0"/>
              <a:t>When we had to speak up no matter </a:t>
            </a:r>
            <a:r>
              <a:rPr lang="en-GB" sz="2000" dirty="0" smtClean="0"/>
              <a:t>what.</a:t>
            </a:r>
            <a:endParaRPr lang="en-GB" sz="2000" dirty="0"/>
          </a:p>
          <a:p>
            <a:endParaRPr lang="en-GB" sz="2000" dirty="0"/>
          </a:p>
        </p:txBody>
      </p:sp>
      <p:sp>
        <p:nvSpPr>
          <p:cNvPr id="1856" name="TextBox 1855"/>
          <p:cNvSpPr txBox="1"/>
          <p:nvPr/>
        </p:nvSpPr>
        <p:spPr>
          <a:xfrm>
            <a:off x="591078" y="19758955"/>
            <a:ext cx="1686680" cy="646331"/>
          </a:xfrm>
          <a:prstGeom prst="rect">
            <a:avLst/>
          </a:prstGeom>
          <a:noFill/>
        </p:spPr>
        <p:txBody>
          <a:bodyPr wrap="none" rtlCol="0">
            <a:spAutoFit/>
          </a:bodyPr>
          <a:lstStyle/>
          <a:p>
            <a:r>
              <a:rPr lang="en-GB" sz="3600" b="1" dirty="0">
                <a:solidFill>
                  <a:srgbClr val="002060"/>
                </a:solidFill>
              </a:rPr>
              <a:t>T</a:t>
            </a:r>
            <a:r>
              <a:rPr lang="en-GB" sz="3600" b="1" dirty="0" smtClean="0">
                <a:solidFill>
                  <a:srgbClr val="002060"/>
                </a:solidFill>
              </a:rPr>
              <a:t>hemes</a:t>
            </a:r>
            <a:endParaRPr lang="en-GB" sz="3600" b="1" dirty="0">
              <a:solidFill>
                <a:srgbClr val="002060"/>
              </a:solidFill>
            </a:endParaRPr>
          </a:p>
        </p:txBody>
      </p:sp>
      <p:sp>
        <p:nvSpPr>
          <p:cNvPr id="1857" name="TextBox 1856"/>
          <p:cNvSpPr txBox="1"/>
          <p:nvPr/>
        </p:nvSpPr>
        <p:spPr>
          <a:xfrm>
            <a:off x="591078" y="24214736"/>
            <a:ext cx="2392450" cy="646331"/>
          </a:xfrm>
          <a:prstGeom prst="rect">
            <a:avLst/>
          </a:prstGeom>
          <a:noFill/>
        </p:spPr>
        <p:txBody>
          <a:bodyPr wrap="none" rtlCol="0">
            <a:spAutoFit/>
          </a:bodyPr>
          <a:lstStyle/>
          <a:p>
            <a:r>
              <a:rPr lang="en-GB" sz="3600" b="1" dirty="0" smtClean="0">
                <a:solidFill>
                  <a:srgbClr val="002060"/>
                </a:solidFill>
              </a:rPr>
              <a:t>Attendance</a:t>
            </a:r>
            <a:endParaRPr lang="en-GB" sz="3600" b="1" dirty="0">
              <a:solidFill>
                <a:srgbClr val="002060"/>
              </a:solidFill>
            </a:endParaRPr>
          </a:p>
        </p:txBody>
      </p:sp>
      <p:sp>
        <p:nvSpPr>
          <p:cNvPr id="189" name="TextBox 188"/>
          <p:cNvSpPr txBox="1"/>
          <p:nvPr/>
        </p:nvSpPr>
        <p:spPr>
          <a:xfrm>
            <a:off x="250824" y="14205624"/>
            <a:ext cx="1793696" cy="646331"/>
          </a:xfrm>
          <a:prstGeom prst="rect">
            <a:avLst/>
          </a:prstGeom>
          <a:noFill/>
        </p:spPr>
        <p:txBody>
          <a:bodyPr wrap="none" rtlCol="0">
            <a:spAutoFit/>
          </a:bodyPr>
          <a:lstStyle/>
          <a:p>
            <a:r>
              <a:rPr lang="en-GB" sz="3600" b="1" dirty="0" smtClean="0">
                <a:solidFill>
                  <a:srgbClr val="002060"/>
                </a:solidFill>
              </a:rPr>
              <a:t>Logistics</a:t>
            </a:r>
            <a:endParaRPr lang="en-GB" sz="3600" b="1" dirty="0">
              <a:solidFill>
                <a:srgbClr val="002060"/>
              </a:solidFill>
            </a:endParaRPr>
          </a:p>
        </p:txBody>
      </p:sp>
      <p:sp>
        <p:nvSpPr>
          <p:cNvPr id="1859" name="TextBox 1858"/>
          <p:cNvSpPr txBox="1"/>
          <p:nvPr/>
        </p:nvSpPr>
        <p:spPr>
          <a:xfrm>
            <a:off x="321065" y="25068374"/>
            <a:ext cx="6269364" cy="4708981"/>
          </a:xfrm>
          <a:prstGeom prst="rect">
            <a:avLst/>
          </a:prstGeom>
          <a:noFill/>
        </p:spPr>
        <p:txBody>
          <a:bodyPr wrap="square" rtlCol="0">
            <a:spAutoFit/>
          </a:bodyPr>
          <a:lstStyle/>
          <a:p>
            <a:r>
              <a:rPr lang="en-GB" sz="2000" dirty="0" smtClean="0"/>
              <a:t>The average attendance </a:t>
            </a:r>
            <a:r>
              <a:rPr lang="en-GB" sz="2000" dirty="0" smtClean="0"/>
              <a:t>is  </a:t>
            </a:r>
            <a:r>
              <a:rPr lang="en-GB" sz="2000" dirty="0" smtClean="0"/>
              <a:t>19  for the night rounds compared to 37 for the day rounds.</a:t>
            </a:r>
          </a:p>
          <a:p>
            <a:endParaRPr lang="en-GB" sz="2000" dirty="0" smtClean="0"/>
          </a:p>
          <a:p>
            <a:r>
              <a:rPr lang="en-GB" sz="2000" dirty="0" smtClean="0"/>
              <a:t>The night rounds </a:t>
            </a:r>
            <a:r>
              <a:rPr lang="en-GB" sz="2000" dirty="0" smtClean="0"/>
              <a:t>are </a:t>
            </a:r>
            <a:r>
              <a:rPr lang="en-GB" sz="2000" dirty="0" smtClean="0"/>
              <a:t>attended by nurses and health care </a:t>
            </a:r>
            <a:r>
              <a:rPr lang="en-GB" sz="2000" dirty="0" smtClean="0"/>
              <a:t>assistants </a:t>
            </a:r>
            <a:r>
              <a:rPr lang="en-GB" sz="2000" dirty="0" smtClean="0"/>
              <a:t>only whereas the day  rounds are attended by therapists, doctors and non-clinical staff</a:t>
            </a:r>
            <a:r>
              <a:rPr lang="en-GB" sz="2000" dirty="0"/>
              <a:t> </a:t>
            </a:r>
            <a:r>
              <a:rPr lang="en-GB" sz="2000" dirty="0" smtClean="0"/>
              <a:t>but rather few nurses. </a:t>
            </a:r>
          </a:p>
          <a:p>
            <a:endParaRPr lang="en-GB" sz="2000" dirty="0"/>
          </a:p>
          <a:p>
            <a:r>
              <a:rPr lang="en-GB" sz="2000" dirty="0" smtClean="0"/>
              <a:t>There is a greater homogeneity of participants  in the night rounds. It is also a much smaller community.</a:t>
            </a:r>
          </a:p>
          <a:p>
            <a:endParaRPr lang="en-GB" sz="2000" dirty="0"/>
          </a:p>
          <a:p>
            <a:r>
              <a:rPr lang="en-GB" sz="2000" dirty="0" smtClean="0"/>
              <a:t>The feedback form completion and return is almost 100</a:t>
            </a:r>
            <a:r>
              <a:rPr lang="en-GB" sz="2000" dirty="0" smtClean="0"/>
              <a:t>% for both day and </a:t>
            </a:r>
            <a:r>
              <a:rPr lang="en-GB" sz="2000" dirty="0"/>
              <a:t>n</a:t>
            </a:r>
            <a:r>
              <a:rPr lang="en-GB" sz="2000" dirty="0" smtClean="0"/>
              <a:t>ight rounds.</a:t>
            </a:r>
            <a:endParaRPr lang="en-GB" sz="2000" dirty="0" smtClean="0"/>
          </a:p>
          <a:p>
            <a:endParaRPr lang="en-GB" sz="2000" dirty="0"/>
          </a:p>
          <a:p>
            <a:endParaRPr lang="en-GB" sz="2000" dirty="0"/>
          </a:p>
        </p:txBody>
      </p:sp>
      <p:sp>
        <p:nvSpPr>
          <p:cNvPr id="1860" name="TextBox 1859"/>
          <p:cNvSpPr txBox="1"/>
          <p:nvPr/>
        </p:nvSpPr>
        <p:spPr>
          <a:xfrm>
            <a:off x="14869864" y="5709224"/>
            <a:ext cx="1994136" cy="646331"/>
          </a:xfrm>
          <a:prstGeom prst="rect">
            <a:avLst/>
          </a:prstGeom>
          <a:noFill/>
        </p:spPr>
        <p:txBody>
          <a:bodyPr wrap="none" rtlCol="0">
            <a:spAutoFit/>
          </a:bodyPr>
          <a:lstStyle/>
          <a:p>
            <a:r>
              <a:rPr lang="en-GB" sz="3600" b="1" dirty="0" smtClean="0">
                <a:solidFill>
                  <a:srgbClr val="002060"/>
                </a:solidFill>
              </a:rPr>
              <a:t>Feedback</a:t>
            </a:r>
            <a:endParaRPr lang="en-GB" sz="3600" b="1" dirty="0">
              <a:solidFill>
                <a:srgbClr val="002060"/>
              </a:solidFill>
            </a:endParaRPr>
          </a:p>
        </p:txBody>
      </p:sp>
      <p:sp>
        <p:nvSpPr>
          <p:cNvPr id="1861" name="TextBox 1860"/>
          <p:cNvSpPr txBox="1"/>
          <p:nvPr/>
        </p:nvSpPr>
        <p:spPr>
          <a:xfrm>
            <a:off x="14581832" y="6652300"/>
            <a:ext cx="6333300" cy="8710077"/>
          </a:xfrm>
          <a:prstGeom prst="rect">
            <a:avLst/>
          </a:prstGeom>
          <a:noFill/>
        </p:spPr>
        <p:txBody>
          <a:bodyPr wrap="square" rtlCol="0">
            <a:spAutoFit/>
          </a:bodyPr>
          <a:lstStyle/>
          <a:p>
            <a:r>
              <a:rPr lang="en-GB" sz="2000" dirty="0" smtClean="0"/>
              <a:t>When comparing the feedback summary from the first year of night rounds with the first year of day rounds we were struck by how similar they actually are.</a:t>
            </a:r>
          </a:p>
          <a:p>
            <a:endParaRPr lang="en-GB" sz="2000" dirty="0" smtClean="0"/>
          </a:p>
          <a:p>
            <a:r>
              <a:rPr lang="en-GB" sz="2000" dirty="0" smtClean="0"/>
              <a:t>Because of the homogeneity of the participants (all clinical and all nursing staff) the stories and discussions during the night rounds are more directly relevant to </a:t>
            </a:r>
            <a:r>
              <a:rPr lang="en-GB" sz="2000" dirty="0" smtClean="0"/>
              <a:t>their </a:t>
            </a:r>
            <a:r>
              <a:rPr lang="en-GB" sz="2000" dirty="0" smtClean="0"/>
              <a:t>daily/nightly work and </a:t>
            </a:r>
            <a:r>
              <a:rPr lang="en-GB" sz="2000" dirty="0" smtClean="0"/>
              <a:t>to patient </a:t>
            </a:r>
            <a:r>
              <a:rPr lang="en-GB" sz="2000" dirty="0" smtClean="0"/>
              <a:t>care. </a:t>
            </a:r>
          </a:p>
          <a:p>
            <a:endParaRPr lang="en-GB" sz="2000" dirty="0" smtClean="0"/>
          </a:p>
          <a:p>
            <a:r>
              <a:rPr lang="en-GB" sz="2000" dirty="0" smtClean="0"/>
              <a:t>It is worth noting that despite the diversity of  the day participants the rounds are found valuable and relevant to their work. </a:t>
            </a:r>
            <a:r>
              <a:rPr lang="en-GB" sz="2000" dirty="0" smtClean="0"/>
              <a:t>The stories may have less direct impact on patient care (46% day vs 65% night</a:t>
            </a:r>
            <a:r>
              <a:rPr lang="en-GB" sz="2000" dirty="0" smtClean="0"/>
              <a:t>) </a:t>
            </a:r>
            <a:r>
              <a:rPr lang="en-GB" sz="2000" dirty="0" smtClean="0"/>
              <a:t>but they support understanding and working together (55% day vs 51% night). </a:t>
            </a:r>
          </a:p>
          <a:p>
            <a:endParaRPr lang="en-GB" sz="2000" dirty="0" smtClean="0"/>
          </a:p>
          <a:p>
            <a:r>
              <a:rPr lang="en-GB" sz="2000" dirty="0" smtClean="0"/>
              <a:t>Both night and day rounds received positive feedback, staff are planning on attending again and would recommend the rounds to a </a:t>
            </a:r>
            <a:r>
              <a:rPr lang="en-GB" sz="2000" dirty="0" smtClean="0"/>
              <a:t>colleague.</a:t>
            </a:r>
            <a:endParaRPr lang="en-GB" sz="2000" dirty="0" smtClean="0"/>
          </a:p>
          <a:p>
            <a:endParaRPr lang="en-GB" sz="2000" dirty="0" smtClean="0"/>
          </a:p>
          <a:p>
            <a:r>
              <a:rPr lang="en-GB" sz="2000" dirty="0" smtClean="0"/>
              <a:t>Because of the logistics of the day rounds and the fact that several meetings and events may clash with the day rounds, staff are more conscious of the need to plan to </a:t>
            </a:r>
            <a:r>
              <a:rPr lang="en-GB" sz="2000" dirty="0" smtClean="0"/>
              <a:t>attend (82% day vs 75 % night). </a:t>
            </a:r>
            <a:endParaRPr lang="en-GB" sz="2000" dirty="0" smtClean="0"/>
          </a:p>
          <a:p>
            <a:endParaRPr lang="en-GB" sz="2000" dirty="0"/>
          </a:p>
          <a:p>
            <a:r>
              <a:rPr lang="en-GB" sz="2000" dirty="0" smtClean="0"/>
              <a:t>They equally are more willing to spread the </a:t>
            </a:r>
            <a:r>
              <a:rPr lang="en-GB" sz="2000" dirty="0" smtClean="0"/>
              <a:t>word (84% day vs 75% night).</a:t>
            </a:r>
            <a:endParaRPr lang="en-GB" sz="2000" dirty="0"/>
          </a:p>
          <a:p>
            <a:endParaRPr lang="en-GB" sz="2000" dirty="0"/>
          </a:p>
        </p:txBody>
      </p:sp>
      <p:sp>
        <p:nvSpPr>
          <p:cNvPr id="1862" name="Rounded Rectangle 1861"/>
          <p:cNvSpPr/>
          <p:nvPr/>
        </p:nvSpPr>
        <p:spPr>
          <a:xfrm>
            <a:off x="0" y="29109539"/>
            <a:ext cx="21386800" cy="1170436"/>
          </a:xfrm>
          <a:prstGeom prst="roundRect">
            <a:avLst/>
          </a:prstGeom>
          <a:solidFill>
            <a:srgbClr val="03357F"/>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323439" tIns="161720" rIns="323439" bIns="161720" rtlCol="0" anchor="ctr"/>
          <a:lstStyle/>
          <a:p>
            <a:pPr algn="ctr"/>
            <a:endParaRPr lang="en-GB" dirty="0"/>
          </a:p>
        </p:txBody>
      </p:sp>
      <p:sp>
        <p:nvSpPr>
          <p:cNvPr id="1863" name="TextBox 1862"/>
          <p:cNvSpPr txBox="1"/>
          <p:nvPr/>
        </p:nvSpPr>
        <p:spPr>
          <a:xfrm>
            <a:off x="396256" y="29340814"/>
            <a:ext cx="20738304" cy="707886"/>
          </a:xfrm>
          <a:prstGeom prst="rect">
            <a:avLst/>
          </a:prstGeom>
          <a:noFill/>
        </p:spPr>
        <p:txBody>
          <a:bodyPr wrap="square" rtlCol="0">
            <a:spAutoFit/>
          </a:bodyPr>
          <a:lstStyle/>
          <a:p>
            <a:r>
              <a:rPr lang="en-GB" sz="2000" dirty="0" smtClean="0">
                <a:solidFill>
                  <a:srgbClr val="FFC000"/>
                </a:solidFill>
              </a:rPr>
              <a:t>The  RHN Schwartz round Steering group (P Allen, F Low, G Coyne, S Crawford, A Hanrahan, L Rose, V Caalaman and S Duport) would like to thank all the brave RHN staff who have volunteered to be on the Schwartz round panels. We are very grateful to the Point of Care Foundation for their support and guidance.</a:t>
            </a:r>
            <a:endParaRPr lang="en-GB" sz="2000" dirty="0">
              <a:solidFill>
                <a:srgbClr val="FFC000"/>
              </a:solidFill>
            </a:endParaRPr>
          </a:p>
        </p:txBody>
      </p:sp>
      <p:sp>
        <p:nvSpPr>
          <p:cNvPr id="195" name="TextBox 194"/>
          <p:cNvSpPr txBox="1"/>
          <p:nvPr/>
        </p:nvSpPr>
        <p:spPr>
          <a:xfrm>
            <a:off x="14712866" y="15346160"/>
            <a:ext cx="4719946" cy="646331"/>
          </a:xfrm>
          <a:prstGeom prst="rect">
            <a:avLst/>
          </a:prstGeom>
          <a:noFill/>
        </p:spPr>
        <p:txBody>
          <a:bodyPr wrap="none" rtlCol="0">
            <a:spAutoFit/>
          </a:bodyPr>
          <a:lstStyle/>
          <a:p>
            <a:r>
              <a:rPr lang="en-GB" sz="3600" b="1" dirty="0" smtClean="0">
                <a:solidFill>
                  <a:srgbClr val="002060"/>
                </a:solidFill>
              </a:rPr>
              <a:t>Reflections/conclusions</a:t>
            </a:r>
            <a:endParaRPr lang="en-GB" sz="3600" b="1" dirty="0">
              <a:solidFill>
                <a:srgbClr val="002060"/>
              </a:solidFill>
            </a:endParaRPr>
          </a:p>
        </p:txBody>
      </p:sp>
      <p:sp>
        <p:nvSpPr>
          <p:cNvPr id="1867" name="TextBox 1866"/>
          <p:cNvSpPr txBox="1"/>
          <p:nvPr/>
        </p:nvSpPr>
        <p:spPr>
          <a:xfrm>
            <a:off x="14613978" y="16188748"/>
            <a:ext cx="6552728" cy="7786747"/>
          </a:xfrm>
          <a:prstGeom prst="rect">
            <a:avLst/>
          </a:prstGeom>
          <a:noFill/>
        </p:spPr>
        <p:txBody>
          <a:bodyPr wrap="square" rtlCol="0">
            <a:spAutoFit/>
          </a:bodyPr>
          <a:lstStyle/>
          <a:p>
            <a:r>
              <a:rPr lang="en-GB" sz="2000" b="1" dirty="0" smtClean="0">
                <a:solidFill>
                  <a:srgbClr val="002060"/>
                </a:solidFill>
              </a:rPr>
              <a:t>Format:</a:t>
            </a:r>
          </a:p>
          <a:p>
            <a:r>
              <a:rPr lang="en-GB" sz="2000" dirty="0" smtClean="0"/>
              <a:t>Despite being shorter, the night rounds offer a very positive support to staff. </a:t>
            </a:r>
            <a:endParaRPr lang="en-GB" sz="2000" dirty="0" smtClean="0"/>
          </a:p>
          <a:p>
            <a:r>
              <a:rPr lang="en-GB" sz="2000" dirty="0" smtClean="0"/>
              <a:t>As this format worked well we will maintain it.</a:t>
            </a:r>
            <a:endParaRPr lang="en-GB" sz="2000" dirty="0" smtClean="0"/>
          </a:p>
          <a:p>
            <a:endParaRPr lang="en-GB" sz="2000" dirty="0" smtClean="0"/>
          </a:p>
          <a:p>
            <a:r>
              <a:rPr lang="en-GB" sz="2000" b="1" dirty="0" smtClean="0">
                <a:solidFill>
                  <a:srgbClr val="002060"/>
                </a:solidFill>
              </a:rPr>
              <a:t>Attendance:</a:t>
            </a:r>
            <a:endParaRPr lang="en-GB" sz="2000" b="1" dirty="0">
              <a:solidFill>
                <a:srgbClr val="002060"/>
              </a:solidFill>
            </a:endParaRPr>
          </a:p>
          <a:p>
            <a:r>
              <a:rPr lang="en-GB" sz="2000" dirty="0" smtClean="0"/>
              <a:t>The staff are keen to </a:t>
            </a:r>
            <a:r>
              <a:rPr lang="en-GB" sz="2000" dirty="0" smtClean="0"/>
              <a:t>attend</a:t>
            </a:r>
            <a:r>
              <a:rPr lang="en-GB" sz="2000" dirty="0"/>
              <a:t> </a:t>
            </a:r>
            <a:r>
              <a:rPr lang="en-GB" sz="2000" dirty="0" smtClean="0"/>
              <a:t>but we will continue to monitor attendance closely. </a:t>
            </a:r>
            <a:endParaRPr lang="en-GB" sz="2000" dirty="0"/>
          </a:p>
          <a:p>
            <a:endParaRPr lang="en-GB" sz="2000" dirty="0" smtClean="0"/>
          </a:p>
          <a:p>
            <a:r>
              <a:rPr lang="en-GB" sz="2000" b="1" dirty="0" smtClean="0">
                <a:solidFill>
                  <a:srgbClr val="002060"/>
                </a:solidFill>
              </a:rPr>
              <a:t>Themes:</a:t>
            </a:r>
          </a:p>
          <a:p>
            <a:r>
              <a:rPr lang="en-GB" sz="2000" dirty="0" smtClean="0"/>
              <a:t>The night staff </a:t>
            </a:r>
            <a:r>
              <a:rPr lang="en-GB" sz="2000" dirty="0" smtClean="0"/>
              <a:t>represent </a:t>
            </a:r>
            <a:r>
              <a:rPr lang="en-GB" sz="2000" dirty="0" smtClean="0"/>
              <a:t>a smaller, tighter community than the day staff which means that confidentiality and anonymity are difficult to maintain:  stories dealing with speaking up or feeling undervalued did not trigger the same vibrant discussions as during the day. Some staff were reluctant to participate.</a:t>
            </a:r>
          </a:p>
          <a:p>
            <a:r>
              <a:rPr lang="en-GB" sz="2000" dirty="0" smtClean="0"/>
              <a:t>It is hence really important to  give staff a choice of themes and be mindful that some themes may not be appropriate</a:t>
            </a:r>
            <a:r>
              <a:rPr lang="en-GB" sz="2000" dirty="0" smtClean="0"/>
              <a:t>. </a:t>
            </a:r>
          </a:p>
          <a:p>
            <a:endParaRPr lang="en-GB" sz="2000" dirty="0"/>
          </a:p>
          <a:p>
            <a:r>
              <a:rPr lang="en-GB" sz="2000" b="1" dirty="0" smtClean="0">
                <a:solidFill>
                  <a:srgbClr val="002060"/>
                </a:solidFill>
              </a:rPr>
              <a:t>Frequency:</a:t>
            </a:r>
          </a:p>
          <a:p>
            <a:r>
              <a:rPr lang="en-GB" sz="2000" dirty="0" smtClean="0"/>
              <a:t>As the pool of potential panel members is rather small  it was felt that one round every two months was a bit too frequent. We have </a:t>
            </a:r>
            <a:r>
              <a:rPr lang="en-GB" sz="2000" smtClean="0"/>
              <a:t>now changed </a:t>
            </a:r>
            <a:r>
              <a:rPr lang="en-GB" sz="2000" dirty="0" smtClean="0"/>
              <a:t>the frequency to one round every </a:t>
            </a:r>
            <a:r>
              <a:rPr lang="en-GB" sz="2000" smtClean="0"/>
              <a:t>three months.</a:t>
            </a:r>
            <a:endParaRPr lang="en-GB" sz="2000" dirty="0" smtClean="0"/>
          </a:p>
          <a:p>
            <a:endParaRPr lang="en-GB" sz="2000" dirty="0"/>
          </a:p>
        </p:txBody>
      </p:sp>
      <p:sp>
        <p:nvSpPr>
          <p:cNvPr id="7" name="TextBox 6"/>
          <p:cNvSpPr txBox="1"/>
          <p:nvPr/>
        </p:nvSpPr>
        <p:spPr>
          <a:xfrm>
            <a:off x="14712866" y="24918967"/>
            <a:ext cx="6202266" cy="2246769"/>
          </a:xfrm>
          <a:prstGeom prst="rect">
            <a:avLst/>
          </a:prstGeom>
          <a:noFill/>
        </p:spPr>
        <p:txBody>
          <a:bodyPr wrap="square" rtlCol="0">
            <a:spAutoFit/>
          </a:bodyPr>
          <a:lstStyle/>
          <a:p>
            <a:r>
              <a:rPr lang="en-GB" sz="2800" b="1" dirty="0" smtClean="0">
                <a:solidFill>
                  <a:srgbClr val="002060"/>
                </a:solidFill>
              </a:rPr>
              <a:t>Adapting the format for the rounds has enabled us to reach a small community within our organisation whilst maintaining the beneficial support that the rounds offer. </a:t>
            </a:r>
            <a:endParaRPr lang="en-GB" sz="2800" b="1" dirty="0">
              <a:solidFill>
                <a:srgbClr val="002060"/>
              </a:solidFill>
            </a:endParaRPr>
          </a:p>
        </p:txBody>
      </p:sp>
    </p:spTree>
    <p:extLst>
      <p:ext uri="{BB962C8B-B14F-4D97-AF65-F5344CB8AC3E}">
        <p14:creationId xmlns:p14="http://schemas.microsoft.com/office/powerpoint/2010/main" val="12038326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TotalTime>
  <Words>1150</Words>
  <Application>Microsoft Office PowerPoint</Application>
  <PresentationFormat>Custom</PresentationFormat>
  <Paragraphs>172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Sheron Williams</dc:creator>
  <cp:lastModifiedBy>Sophie Duport</cp:lastModifiedBy>
  <cp:revision>97</cp:revision>
  <cp:lastPrinted>2011-09-28T11:48:19Z</cp:lastPrinted>
  <dcterms:created xsi:type="dcterms:W3CDTF">2011-09-22T13:43:56Z</dcterms:created>
  <dcterms:modified xsi:type="dcterms:W3CDTF">2017-12-15T12:27:06Z</dcterms:modified>
</cp:coreProperties>
</file>